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xml" ContentType="application/inkml+xml"/>
  <Override PartName="/ppt/ink/ink7.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6" r:id="rId4"/>
  </p:sldMasterIdLst>
  <p:notesMasterIdLst>
    <p:notesMasterId r:id="rId28"/>
  </p:notesMasterIdLst>
  <p:handoutMasterIdLst>
    <p:handoutMasterId r:id="rId29"/>
  </p:handoutMasterIdLst>
  <p:sldIdLst>
    <p:sldId id="277" r:id="rId5"/>
    <p:sldId id="319" r:id="rId6"/>
    <p:sldId id="318" r:id="rId7"/>
    <p:sldId id="346" r:id="rId8"/>
    <p:sldId id="321" r:id="rId9"/>
    <p:sldId id="322" r:id="rId10"/>
    <p:sldId id="325" r:id="rId11"/>
    <p:sldId id="348" r:id="rId12"/>
    <p:sldId id="349" r:id="rId13"/>
    <p:sldId id="350" r:id="rId14"/>
    <p:sldId id="351" r:id="rId15"/>
    <p:sldId id="341" r:id="rId16"/>
    <p:sldId id="334" r:id="rId17"/>
    <p:sldId id="359" r:id="rId18"/>
    <p:sldId id="358" r:id="rId19"/>
    <p:sldId id="360" r:id="rId20"/>
    <p:sldId id="352" r:id="rId21"/>
    <p:sldId id="361" r:id="rId22"/>
    <p:sldId id="355" r:id="rId23"/>
    <p:sldId id="356" r:id="rId24"/>
    <p:sldId id="344" r:id="rId25"/>
    <p:sldId id="347" r:id="rId26"/>
    <p:sldId id="33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E89"/>
    <a:srgbClr val="024B6E"/>
    <a:srgbClr val="00D9EC"/>
    <a:srgbClr val="F1CCE4"/>
    <a:srgbClr val="419CDF"/>
    <a:srgbClr val="4372C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7030" autoAdjust="0"/>
  </p:normalViewPr>
  <p:slideViewPr>
    <p:cSldViewPr snapToGrid="0">
      <p:cViewPr varScale="1">
        <p:scale>
          <a:sx n="160" d="100"/>
          <a:sy n="160" d="100"/>
        </p:scale>
        <p:origin x="1192" y="184"/>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1" d="100"/>
          <a:sy n="121" d="100"/>
        </p:scale>
        <p:origin x="50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26B60-CA4B-FA4E-92FF-E9E825FB31B7}" type="doc">
      <dgm:prSet loTypeId="urn:microsoft.com/office/officeart/2008/layout/VerticalCurvedList" loCatId="" qsTypeId="urn:microsoft.com/office/officeart/2005/8/quickstyle/simple1" qsCatId="simple" csTypeId="urn:microsoft.com/office/officeart/2005/8/colors/accent6_2" csCatId="accent6" phldr="1"/>
      <dgm:spPr/>
      <dgm:t>
        <a:bodyPr/>
        <a:lstStyle/>
        <a:p>
          <a:endParaRPr lang="en-US"/>
        </a:p>
      </dgm:t>
    </dgm:pt>
    <dgm:pt modelId="{97EE035D-F9C4-734D-A121-02FB04DDD0B3}">
      <dgm:prSet phldrT="[Text]"/>
      <dgm:spPr>
        <a:solidFill>
          <a:srgbClr val="007E89"/>
        </a:solidFill>
      </dgm:spPr>
      <dgm:t>
        <a:bodyPr/>
        <a:lstStyle/>
        <a:p>
          <a:r>
            <a:rPr lang="en-GB" b="0" i="0" dirty="0"/>
            <a:t>To simulate and understand the </a:t>
          </a:r>
          <a:r>
            <a:rPr lang="en-GB" b="0" i="0" dirty="0" err="1"/>
            <a:t>Lagrangian</a:t>
          </a:r>
          <a:r>
            <a:rPr lang="en-GB" b="0" i="0" dirty="0"/>
            <a:t> evolution of open-cellular convection during marine CAO’s using CLASS model</a:t>
          </a:r>
          <a:endParaRPr lang="en-US" dirty="0"/>
        </a:p>
      </dgm:t>
    </dgm:pt>
    <dgm:pt modelId="{A9CFC867-DCDB-674B-A953-F06D9659C3F3}" type="parTrans" cxnId="{0FE00581-2E8C-C647-AB9F-425A3F2965D5}">
      <dgm:prSet/>
      <dgm:spPr/>
      <dgm:t>
        <a:bodyPr/>
        <a:lstStyle/>
        <a:p>
          <a:endParaRPr lang="en-US"/>
        </a:p>
      </dgm:t>
    </dgm:pt>
    <dgm:pt modelId="{5B9D76EA-5DB6-2C40-9784-974A6AA62359}" type="sibTrans" cxnId="{0FE00581-2E8C-C647-AB9F-425A3F2965D5}">
      <dgm:prSet/>
      <dgm:spPr/>
      <dgm:t>
        <a:bodyPr/>
        <a:lstStyle/>
        <a:p>
          <a:endParaRPr lang="en-US"/>
        </a:p>
      </dgm:t>
    </dgm:pt>
    <dgm:pt modelId="{CAC30E63-E32E-4345-88B1-D83872E27429}">
      <dgm:prSet/>
      <dgm:spPr>
        <a:solidFill>
          <a:srgbClr val="007E89"/>
        </a:solidFill>
      </dgm:spPr>
      <dgm:t>
        <a:bodyPr/>
        <a:lstStyle/>
        <a:p>
          <a:r>
            <a:rPr lang="en-US" dirty="0"/>
            <a:t>Compare the CLASS simulations against Observation</a:t>
          </a:r>
        </a:p>
      </dgm:t>
    </dgm:pt>
    <dgm:pt modelId="{BC1CC543-055D-2948-BB79-F59D1626C513}" type="parTrans" cxnId="{46EB0649-DBD0-1241-BF6A-3FC36DA3EDF2}">
      <dgm:prSet/>
      <dgm:spPr/>
      <dgm:t>
        <a:bodyPr/>
        <a:lstStyle/>
        <a:p>
          <a:endParaRPr lang="en-US"/>
        </a:p>
      </dgm:t>
    </dgm:pt>
    <dgm:pt modelId="{B94BB248-4F3C-8C41-A752-79820627AF8F}" type="sibTrans" cxnId="{46EB0649-DBD0-1241-BF6A-3FC36DA3EDF2}">
      <dgm:prSet/>
      <dgm:spPr/>
      <dgm:t>
        <a:bodyPr/>
        <a:lstStyle/>
        <a:p>
          <a:endParaRPr lang="en-US"/>
        </a:p>
      </dgm:t>
    </dgm:pt>
    <dgm:pt modelId="{50D144D1-5C00-9543-9900-58A676900647}" type="pres">
      <dgm:prSet presAssocID="{D2126B60-CA4B-FA4E-92FF-E9E825FB31B7}" presName="Name0" presStyleCnt="0">
        <dgm:presLayoutVars>
          <dgm:chMax val="7"/>
          <dgm:chPref val="7"/>
          <dgm:dir/>
        </dgm:presLayoutVars>
      </dgm:prSet>
      <dgm:spPr/>
    </dgm:pt>
    <dgm:pt modelId="{0DB62B89-9453-7442-8800-E25DBA13755A}" type="pres">
      <dgm:prSet presAssocID="{D2126B60-CA4B-FA4E-92FF-E9E825FB31B7}" presName="Name1" presStyleCnt="0"/>
      <dgm:spPr/>
    </dgm:pt>
    <dgm:pt modelId="{06B92E2C-D064-2E48-B48B-7A61525DE2D0}" type="pres">
      <dgm:prSet presAssocID="{D2126B60-CA4B-FA4E-92FF-E9E825FB31B7}" presName="cycle" presStyleCnt="0"/>
      <dgm:spPr/>
    </dgm:pt>
    <dgm:pt modelId="{3730B7AD-F2B1-1F4D-B2A6-4ECD351EBBE2}" type="pres">
      <dgm:prSet presAssocID="{D2126B60-CA4B-FA4E-92FF-E9E825FB31B7}" presName="srcNode" presStyleLbl="node1" presStyleIdx="0" presStyleCnt="2"/>
      <dgm:spPr/>
    </dgm:pt>
    <dgm:pt modelId="{6B306121-9D4C-424D-ADE0-DD8E6672A315}" type="pres">
      <dgm:prSet presAssocID="{D2126B60-CA4B-FA4E-92FF-E9E825FB31B7}" presName="conn" presStyleLbl="parChTrans1D2" presStyleIdx="0" presStyleCnt="1"/>
      <dgm:spPr/>
    </dgm:pt>
    <dgm:pt modelId="{31CA270F-AB11-B447-847A-5B29B6B8E75C}" type="pres">
      <dgm:prSet presAssocID="{D2126B60-CA4B-FA4E-92FF-E9E825FB31B7}" presName="extraNode" presStyleLbl="node1" presStyleIdx="0" presStyleCnt="2"/>
      <dgm:spPr/>
    </dgm:pt>
    <dgm:pt modelId="{31F02E80-9431-A74B-BE48-7D2A21FF8F55}" type="pres">
      <dgm:prSet presAssocID="{D2126B60-CA4B-FA4E-92FF-E9E825FB31B7}" presName="dstNode" presStyleLbl="node1" presStyleIdx="0" presStyleCnt="2"/>
      <dgm:spPr/>
    </dgm:pt>
    <dgm:pt modelId="{62E4E049-ADAA-C841-8323-9155E8A16F6E}" type="pres">
      <dgm:prSet presAssocID="{97EE035D-F9C4-734D-A121-02FB04DDD0B3}" presName="text_1" presStyleLbl="node1" presStyleIdx="0" presStyleCnt="2">
        <dgm:presLayoutVars>
          <dgm:bulletEnabled val="1"/>
        </dgm:presLayoutVars>
      </dgm:prSet>
      <dgm:spPr/>
    </dgm:pt>
    <dgm:pt modelId="{1ECD6BCE-9CA5-4A47-974E-CEF54BF76493}" type="pres">
      <dgm:prSet presAssocID="{97EE035D-F9C4-734D-A121-02FB04DDD0B3}" presName="accent_1" presStyleCnt="0"/>
      <dgm:spPr/>
    </dgm:pt>
    <dgm:pt modelId="{1BC32613-C0C2-004B-BCC6-C2E924925833}" type="pres">
      <dgm:prSet presAssocID="{97EE035D-F9C4-734D-A121-02FB04DDD0B3}" presName="accentRepeatNode" presStyleLbl="solidFgAcc1" presStyleIdx="0" presStyleCnt="2" custFlipHor="1" custScaleX="6762"/>
      <dgm:spPr/>
    </dgm:pt>
    <dgm:pt modelId="{633EB965-36C7-2241-A8C0-C365540192B4}" type="pres">
      <dgm:prSet presAssocID="{CAC30E63-E32E-4345-88B1-D83872E27429}" presName="text_2" presStyleLbl="node1" presStyleIdx="1" presStyleCnt="2">
        <dgm:presLayoutVars>
          <dgm:bulletEnabled val="1"/>
        </dgm:presLayoutVars>
      </dgm:prSet>
      <dgm:spPr/>
    </dgm:pt>
    <dgm:pt modelId="{2764D04C-C786-D54F-9396-F802B7B55E2C}" type="pres">
      <dgm:prSet presAssocID="{CAC30E63-E32E-4345-88B1-D83872E27429}" presName="accent_2" presStyleCnt="0"/>
      <dgm:spPr/>
    </dgm:pt>
    <dgm:pt modelId="{1BA985FD-A95E-8244-8702-A50A39AF6265}" type="pres">
      <dgm:prSet presAssocID="{CAC30E63-E32E-4345-88B1-D83872E27429}" presName="accentRepeatNode" presStyleLbl="solidFgAcc1" presStyleIdx="1" presStyleCnt="2" custScaleX="5464"/>
      <dgm:spPr/>
    </dgm:pt>
  </dgm:ptLst>
  <dgm:cxnLst>
    <dgm:cxn modelId="{46EB0649-DBD0-1241-BF6A-3FC36DA3EDF2}" srcId="{D2126B60-CA4B-FA4E-92FF-E9E825FB31B7}" destId="{CAC30E63-E32E-4345-88B1-D83872E27429}" srcOrd="1" destOrd="0" parTransId="{BC1CC543-055D-2948-BB79-F59D1626C513}" sibTransId="{B94BB248-4F3C-8C41-A752-79820627AF8F}"/>
    <dgm:cxn modelId="{0FE00581-2E8C-C647-AB9F-425A3F2965D5}" srcId="{D2126B60-CA4B-FA4E-92FF-E9E825FB31B7}" destId="{97EE035D-F9C4-734D-A121-02FB04DDD0B3}" srcOrd="0" destOrd="0" parTransId="{A9CFC867-DCDB-674B-A953-F06D9659C3F3}" sibTransId="{5B9D76EA-5DB6-2C40-9784-974A6AA62359}"/>
    <dgm:cxn modelId="{CBFA668B-DB1A-B64B-98A5-B2CFF29034F9}" type="presOf" srcId="{97EE035D-F9C4-734D-A121-02FB04DDD0B3}" destId="{62E4E049-ADAA-C841-8323-9155E8A16F6E}" srcOrd="0" destOrd="0" presId="urn:microsoft.com/office/officeart/2008/layout/VerticalCurvedList"/>
    <dgm:cxn modelId="{FC3D0594-D365-8B49-A946-A1AFC7E4EB68}" type="presOf" srcId="{5B9D76EA-5DB6-2C40-9784-974A6AA62359}" destId="{6B306121-9D4C-424D-ADE0-DD8E6672A315}" srcOrd="0" destOrd="0" presId="urn:microsoft.com/office/officeart/2008/layout/VerticalCurvedList"/>
    <dgm:cxn modelId="{C3DCF495-0A66-7749-82D1-00723E6FE585}" type="presOf" srcId="{CAC30E63-E32E-4345-88B1-D83872E27429}" destId="{633EB965-36C7-2241-A8C0-C365540192B4}" srcOrd="0" destOrd="0" presId="urn:microsoft.com/office/officeart/2008/layout/VerticalCurvedList"/>
    <dgm:cxn modelId="{70B093B6-02D5-5448-BD85-9F88F22C0C63}" type="presOf" srcId="{D2126B60-CA4B-FA4E-92FF-E9E825FB31B7}" destId="{50D144D1-5C00-9543-9900-58A676900647}" srcOrd="0" destOrd="0" presId="urn:microsoft.com/office/officeart/2008/layout/VerticalCurvedList"/>
    <dgm:cxn modelId="{198651D6-E813-EB41-A260-6C7BEF97DFB8}" type="presParOf" srcId="{50D144D1-5C00-9543-9900-58A676900647}" destId="{0DB62B89-9453-7442-8800-E25DBA13755A}" srcOrd="0" destOrd="0" presId="urn:microsoft.com/office/officeart/2008/layout/VerticalCurvedList"/>
    <dgm:cxn modelId="{79E75349-50BD-8946-A286-EEAAC548C2F2}" type="presParOf" srcId="{0DB62B89-9453-7442-8800-E25DBA13755A}" destId="{06B92E2C-D064-2E48-B48B-7A61525DE2D0}" srcOrd="0" destOrd="0" presId="urn:microsoft.com/office/officeart/2008/layout/VerticalCurvedList"/>
    <dgm:cxn modelId="{60BA3AE2-2664-A941-9D73-A4DD2687B076}" type="presParOf" srcId="{06B92E2C-D064-2E48-B48B-7A61525DE2D0}" destId="{3730B7AD-F2B1-1F4D-B2A6-4ECD351EBBE2}" srcOrd="0" destOrd="0" presId="urn:microsoft.com/office/officeart/2008/layout/VerticalCurvedList"/>
    <dgm:cxn modelId="{ACB05E57-AEFF-F84F-A27C-41E2F2F5AA95}" type="presParOf" srcId="{06B92E2C-D064-2E48-B48B-7A61525DE2D0}" destId="{6B306121-9D4C-424D-ADE0-DD8E6672A315}" srcOrd="1" destOrd="0" presId="urn:microsoft.com/office/officeart/2008/layout/VerticalCurvedList"/>
    <dgm:cxn modelId="{A80F493B-8640-8C4F-BD82-2748F7FDEAD7}" type="presParOf" srcId="{06B92E2C-D064-2E48-B48B-7A61525DE2D0}" destId="{31CA270F-AB11-B447-847A-5B29B6B8E75C}" srcOrd="2" destOrd="0" presId="urn:microsoft.com/office/officeart/2008/layout/VerticalCurvedList"/>
    <dgm:cxn modelId="{68AF9CB5-9D2F-0241-8456-10BD2310D756}" type="presParOf" srcId="{06B92E2C-D064-2E48-B48B-7A61525DE2D0}" destId="{31F02E80-9431-A74B-BE48-7D2A21FF8F55}" srcOrd="3" destOrd="0" presId="urn:microsoft.com/office/officeart/2008/layout/VerticalCurvedList"/>
    <dgm:cxn modelId="{44264750-CB83-9446-9D4C-17CFEC2FCF6B}" type="presParOf" srcId="{0DB62B89-9453-7442-8800-E25DBA13755A}" destId="{62E4E049-ADAA-C841-8323-9155E8A16F6E}" srcOrd="1" destOrd="0" presId="urn:microsoft.com/office/officeart/2008/layout/VerticalCurvedList"/>
    <dgm:cxn modelId="{F28ED02F-06BD-A844-9691-EE6D3D968C2E}" type="presParOf" srcId="{0DB62B89-9453-7442-8800-E25DBA13755A}" destId="{1ECD6BCE-9CA5-4A47-974E-CEF54BF76493}" srcOrd="2" destOrd="0" presId="urn:microsoft.com/office/officeart/2008/layout/VerticalCurvedList"/>
    <dgm:cxn modelId="{C9E95053-BACE-8C4F-AEC3-95E5D5109B84}" type="presParOf" srcId="{1ECD6BCE-9CA5-4A47-974E-CEF54BF76493}" destId="{1BC32613-C0C2-004B-BCC6-C2E924925833}" srcOrd="0" destOrd="0" presId="urn:microsoft.com/office/officeart/2008/layout/VerticalCurvedList"/>
    <dgm:cxn modelId="{E27BDE60-A696-8844-81CF-9AFD6ED7DF58}" type="presParOf" srcId="{0DB62B89-9453-7442-8800-E25DBA13755A}" destId="{633EB965-36C7-2241-A8C0-C365540192B4}" srcOrd="3" destOrd="0" presId="urn:microsoft.com/office/officeart/2008/layout/VerticalCurvedList"/>
    <dgm:cxn modelId="{1F1ACAF0-C95E-2749-9499-7F28CA7EDA62}" type="presParOf" srcId="{0DB62B89-9453-7442-8800-E25DBA13755A}" destId="{2764D04C-C786-D54F-9396-F802B7B55E2C}" srcOrd="4" destOrd="0" presId="urn:microsoft.com/office/officeart/2008/layout/VerticalCurvedList"/>
    <dgm:cxn modelId="{4816AB44-FE33-E442-9D54-3297C4D12D5B}" type="presParOf" srcId="{2764D04C-C786-D54F-9396-F802B7B55E2C}" destId="{1BA985FD-A95E-8244-8702-A50A39AF626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16F7AB-F5E6-3D4D-BA37-B5645157F3BB}"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D14E368E-5DD0-5543-9433-66A07332258E}">
      <dgm:prSet phldrT="[Text]"/>
      <dgm:spPr>
        <a:solidFill>
          <a:srgbClr val="007E89"/>
        </a:solidFill>
      </dgm:spPr>
      <dgm:t>
        <a:bodyPr/>
        <a:lstStyle/>
        <a:p>
          <a:r>
            <a:rPr lang="en-US" dirty="0"/>
            <a:t>1</a:t>
          </a:r>
        </a:p>
      </dgm:t>
    </dgm:pt>
    <dgm:pt modelId="{BBB74B06-5573-8642-AE49-503ECB4F1030}" type="parTrans" cxnId="{7B552A0F-8815-2B47-878D-CAB6E111B803}">
      <dgm:prSet/>
      <dgm:spPr/>
      <dgm:t>
        <a:bodyPr/>
        <a:lstStyle/>
        <a:p>
          <a:endParaRPr lang="en-US"/>
        </a:p>
      </dgm:t>
    </dgm:pt>
    <dgm:pt modelId="{C8F16D39-7726-2641-8AD9-017B0CC8CC44}" type="sibTrans" cxnId="{7B552A0F-8815-2B47-878D-CAB6E111B803}">
      <dgm:prSet/>
      <dgm:spPr/>
      <dgm:t>
        <a:bodyPr/>
        <a:lstStyle/>
        <a:p>
          <a:endParaRPr lang="en-US"/>
        </a:p>
      </dgm:t>
    </dgm:pt>
    <dgm:pt modelId="{087C8903-3E4C-354B-BDAD-C294E9775625}">
      <dgm:prSet phldrT="[Text]"/>
      <dgm:spPr>
        <a:ln>
          <a:solidFill>
            <a:srgbClr val="007E89"/>
          </a:solidFill>
        </a:ln>
      </dgm:spPr>
      <dgm:t>
        <a:bodyPr/>
        <a:lstStyle/>
        <a:p>
          <a:r>
            <a:rPr lang="en-US" dirty="0"/>
            <a:t>Simulate the CLASS model based on marine CAO period.</a:t>
          </a:r>
        </a:p>
      </dgm:t>
    </dgm:pt>
    <dgm:pt modelId="{E922E350-1CDE-5B42-BD87-11193C1738BE}" type="parTrans" cxnId="{C461E646-3A53-034B-840F-B1C158647734}">
      <dgm:prSet/>
      <dgm:spPr/>
      <dgm:t>
        <a:bodyPr/>
        <a:lstStyle/>
        <a:p>
          <a:endParaRPr lang="en-US"/>
        </a:p>
      </dgm:t>
    </dgm:pt>
    <dgm:pt modelId="{F0976C77-78B6-1C43-8883-BE7AB3CD41FC}" type="sibTrans" cxnId="{C461E646-3A53-034B-840F-B1C158647734}">
      <dgm:prSet/>
      <dgm:spPr/>
      <dgm:t>
        <a:bodyPr/>
        <a:lstStyle/>
        <a:p>
          <a:endParaRPr lang="en-US"/>
        </a:p>
      </dgm:t>
    </dgm:pt>
    <dgm:pt modelId="{1E7491C0-6FF6-D64C-8E18-2795FC889D85}">
      <dgm:prSet phldrT="[Text]"/>
      <dgm:spPr>
        <a:solidFill>
          <a:srgbClr val="007E89"/>
        </a:solidFill>
      </dgm:spPr>
      <dgm:t>
        <a:bodyPr/>
        <a:lstStyle/>
        <a:p>
          <a:r>
            <a:rPr lang="en-US" dirty="0"/>
            <a:t>2</a:t>
          </a:r>
        </a:p>
      </dgm:t>
    </dgm:pt>
    <dgm:pt modelId="{D10ADE7E-0F1E-F246-800B-2B5AC1DEE64A}" type="parTrans" cxnId="{8B8F1487-D4CE-664D-9524-813DB6AD30F7}">
      <dgm:prSet/>
      <dgm:spPr/>
      <dgm:t>
        <a:bodyPr/>
        <a:lstStyle/>
        <a:p>
          <a:endParaRPr lang="en-US"/>
        </a:p>
      </dgm:t>
    </dgm:pt>
    <dgm:pt modelId="{741D341E-1303-C346-AC06-8D557E144E07}" type="sibTrans" cxnId="{8B8F1487-D4CE-664D-9524-813DB6AD30F7}">
      <dgm:prSet/>
      <dgm:spPr/>
      <dgm:t>
        <a:bodyPr/>
        <a:lstStyle/>
        <a:p>
          <a:endParaRPr lang="en-US"/>
        </a:p>
      </dgm:t>
    </dgm:pt>
    <dgm:pt modelId="{51C36F08-6E85-FB4F-8189-CE46B6F11CC3}">
      <dgm:prSet phldrT="[Text]"/>
      <dgm:spPr>
        <a:ln>
          <a:solidFill>
            <a:srgbClr val="007E89"/>
          </a:solidFill>
        </a:ln>
      </dgm:spPr>
      <dgm:t>
        <a:bodyPr/>
        <a:lstStyle/>
        <a:p>
          <a:r>
            <a:rPr lang="en-US" dirty="0"/>
            <a:t>Use</a:t>
          </a:r>
          <a:r>
            <a:rPr lang="en-US" baseline="0" dirty="0"/>
            <a:t> the mean sensible heat flux value in ECOR dataset  to represent surface kinematic heat flux</a:t>
          </a:r>
          <a:endParaRPr lang="en-US" dirty="0"/>
        </a:p>
      </dgm:t>
    </dgm:pt>
    <dgm:pt modelId="{EC9DA8DF-E42D-8F40-BAFA-80931FC2399C}" type="parTrans" cxnId="{6EDDB65B-6878-1248-9B53-19E52CC9D6B2}">
      <dgm:prSet/>
      <dgm:spPr/>
      <dgm:t>
        <a:bodyPr/>
        <a:lstStyle/>
        <a:p>
          <a:endParaRPr lang="en-US"/>
        </a:p>
      </dgm:t>
    </dgm:pt>
    <dgm:pt modelId="{C7687D41-F42F-F046-9536-BFD174FBB2A8}" type="sibTrans" cxnId="{6EDDB65B-6878-1248-9B53-19E52CC9D6B2}">
      <dgm:prSet/>
      <dgm:spPr/>
      <dgm:t>
        <a:bodyPr/>
        <a:lstStyle/>
        <a:p>
          <a:endParaRPr lang="en-US"/>
        </a:p>
      </dgm:t>
    </dgm:pt>
    <dgm:pt modelId="{230D61ED-FEA1-DF4A-94AA-BA393DF9A2FC}">
      <dgm:prSet phldrT="[Text]"/>
      <dgm:spPr>
        <a:solidFill>
          <a:srgbClr val="007E89"/>
        </a:solidFill>
      </dgm:spPr>
      <dgm:t>
        <a:bodyPr/>
        <a:lstStyle/>
        <a:p>
          <a:r>
            <a:rPr lang="en-US" dirty="0"/>
            <a:t>3</a:t>
          </a:r>
        </a:p>
      </dgm:t>
    </dgm:pt>
    <dgm:pt modelId="{83812072-69A4-FA47-961D-9490BE8F44B6}" type="parTrans" cxnId="{9BC3AC68-0F99-C642-AC87-931D23678F1C}">
      <dgm:prSet/>
      <dgm:spPr/>
      <dgm:t>
        <a:bodyPr/>
        <a:lstStyle/>
        <a:p>
          <a:endParaRPr lang="en-US"/>
        </a:p>
      </dgm:t>
    </dgm:pt>
    <dgm:pt modelId="{CADF49DE-FAA1-FD49-8633-810254EDA04B}" type="sibTrans" cxnId="{9BC3AC68-0F99-C642-AC87-931D23678F1C}">
      <dgm:prSet/>
      <dgm:spPr/>
      <dgm:t>
        <a:bodyPr/>
        <a:lstStyle/>
        <a:p>
          <a:endParaRPr lang="en-US"/>
        </a:p>
      </dgm:t>
    </dgm:pt>
    <dgm:pt modelId="{D6286894-5541-F14D-8097-1465CD91260C}">
      <dgm:prSet phldrT="[Text]"/>
      <dgm:spPr>
        <a:ln>
          <a:solidFill>
            <a:srgbClr val="007E89"/>
          </a:solidFill>
        </a:ln>
      </dgm:spPr>
      <dgm:t>
        <a:bodyPr/>
        <a:lstStyle/>
        <a:p>
          <a:r>
            <a:rPr lang="en-US" dirty="0"/>
            <a:t>Use</a:t>
          </a:r>
          <a:r>
            <a:rPr lang="en-US" baseline="0" dirty="0"/>
            <a:t> the mean latent heat flux value in ECOR dataset to represent surface kinematic moisture flux.</a:t>
          </a:r>
          <a:endParaRPr lang="en-US" dirty="0"/>
        </a:p>
      </dgm:t>
    </dgm:pt>
    <dgm:pt modelId="{3784B292-C229-8E49-8BC8-D648FA8DD19B}" type="parTrans" cxnId="{5F43AAB6-D27C-2541-90D8-0D5FBC032F2E}">
      <dgm:prSet/>
      <dgm:spPr/>
      <dgm:t>
        <a:bodyPr/>
        <a:lstStyle/>
        <a:p>
          <a:endParaRPr lang="en-US"/>
        </a:p>
      </dgm:t>
    </dgm:pt>
    <dgm:pt modelId="{7FF14CAE-65F1-2D40-8662-B92101BCD184}" type="sibTrans" cxnId="{5F43AAB6-D27C-2541-90D8-0D5FBC032F2E}">
      <dgm:prSet/>
      <dgm:spPr/>
      <dgm:t>
        <a:bodyPr/>
        <a:lstStyle/>
        <a:p>
          <a:endParaRPr lang="en-US"/>
        </a:p>
      </dgm:t>
    </dgm:pt>
    <dgm:pt modelId="{E93346BC-FA26-734D-9259-66FDDE07095F}" type="pres">
      <dgm:prSet presAssocID="{9816F7AB-F5E6-3D4D-BA37-B5645157F3BB}" presName="linearFlow" presStyleCnt="0">
        <dgm:presLayoutVars>
          <dgm:dir/>
          <dgm:animLvl val="lvl"/>
          <dgm:resizeHandles val="exact"/>
        </dgm:presLayoutVars>
      </dgm:prSet>
      <dgm:spPr/>
    </dgm:pt>
    <dgm:pt modelId="{2FFF5AE1-4F52-6F44-A6B3-1497F9719F93}" type="pres">
      <dgm:prSet presAssocID="{D14E368E-5DD0-5543-9433-66A07332258E}" presName="composite" presStyleCnt="0"/>
      <dgm:spPr/>
    </dgm:pt>
    <dgm:pt modelId="{1F07B399-4D07-EE4E-A686-2791F3ED9DEF}" type="pres">
      <dgm:prSet presAssocID="{D14E368E-5DD0-5543-9433-66A07332258E}" presName="parentText" presStyleLbl="alignNode1" presStyleIdx="0" presStyleCnt="3">
        <dgm:presLayoutVars>
          <dgm:chMax val="1"/>
          <dgm:bulletEnabled val="1"/>
        </dgm:presLayoutVars>
      </dgm:prSet>
      <dgm:spPr/>
    </dgm:pt>
    <dgm:pt modelId="{71FF77F7-F320-AB48-B1D0-F8599A27318D}" type="pres">
      <dgm:prSet presAssocID="{D14E368E-5DD0-5543-9433-66A07332258E}" presName="descendantText" presStyleLbl="alignAcc1" presStyleIdx="0" presStyleCnt="3">
        <dgm:presLayoutVars>
          <dgm:bulletEnabled val="1"/>
        </dgm:presLayoutVars>
      </dgm:prSet>
      <dgm:spPr/>
    </dgm:pt>
    <dgm:pt modelId="{1C03C2F7-2DFB-144E-AC58-F88850A33C2D}" type="pres">
      <dgm:prSet presAssocID="{C8F16D39-7726-2641-8AD9-017B0CC8CC44}" presName="sp" presStyleCnt="0"/>
      <dgm:spPr/>
    </dgm:pt>
    <dgm:pt modelId="{629A9B17-AA6C-9948-AA95-0D41FEA2DF51}" type="pres">
      <dgm:prSet presAssocID="{1E7491C0-6FF6-D64C-8E18-2795FC889D85}" presName="composite" presStyleCnt="0"/>
      <dgm:spPr/>
    </dgm:pt>
    <dgm:pt modelId="{9C6D3B0D-D89C-EC42-BB87-4B26D9FDCBFF}" type="pres">
      <dgm:prSet presAssocID="{1E7491C0-6FF6-D64C-8E18-2795FC889D85}" presName="parentText" presStyleLbl="alignNode1" presStyleIdx="1" presStyleCnt="3">
        <dgm:presLayoutVars>
          <dgm:chMax val="1"/>
          <dgm:bulletEnabled val="1"/>
        </dgm:presLayoutVars>
      </dgm:prSet>
      <dgm:spPr/>
    </dgm:pt>
    <dgm:pt modelId="{8CA2944A-6758-3D41-8178-E901E2BAA9B5}" type="pres">
      <dgm:prSet presAssocID="{1E7491C0-6FF6-D64C-8E18-2795FC889D85}" presName="descendantText" presStyleLbl="alignAcc1" presStyleIdx="1" presStyleCnt="3">
        <dgm:presLayoutVars>
          <dgm:bulletEnabled val="1"/>
        </dgm:presLayoutVars>
      </dgm:prSet>
      <dgm:spPr/>
    </dgm:pt>
    <dgm:pt modelId="{D5F2BA3F-D2CD-C84F-B7ED-CBF2D1AD14EA}" type="pres">
      <dgm:prSet presAssocID="{741D341E-1303-C346-AC06-8D557E144E07}" presName="sp" presStyleCnt="0"/>
      <dgm:spPr/>
    </dgm:pt>
    <dgm:pt modelId="{C76BE581-5B9F-4C41-A220-EDB2FE108F8C}" type="pres">
      <dgm:prSet presAssocID="{230D61ED-FEA1-DF4A-94AA-BA393DF9A2FC}" presName="composite" presStyleCnt="0"/>
      <dgm:spPr/>
    </dgm:pt>
    <dgm:pt modelId="{41CF1924-C0B9-C044-B010-8BE54AE5B859}" type="pres">
      <dgm:prSet presAssocID="{230D61ED-FEA1-DF4A-94AA-BA393DF9A2FC}" presName="parentText" presStyleLbl="alignNode1" presStyleIdx="2" presStyleCnt="3">
        <dgm:presLayoutVars>
          <dgm:chMax val="1"/>
          <dgm:bulletEnabled val="1"/>
        </dgm:presLayoutVars>
      </dgm:prSet>
      <dgm:spPr/>
    </dgm:pt>
    <dgm:pt modelId="{7CD98734-7E67-1247-9BD5-30665C13541C}" type="pres">
      <dgm:prSet presAssocID="{230D61ED-FEA1-DF4A-94AA-BA393DF9A2FC}" presName="descendantText" presStyleLbl="alignAcc1" presStyleIdx="2" presStyleCnt="3">
        <dgm:presLayoutVars>
          <dgm:bulletEnabled val="1"/>
        </dgm:presLayoutVars>
      </dgm:prSet>
      <dgm:spPr/>
    </dgm:pt>
  </dgm:ptLst>
  <dgm:cxnLst>
    <dgm:cxn modelId="{7B552A0F-8815-2B47-878D-CAB6E111B803}" srcId="{9816F7AB-F5E6-3D4D-BA37-B5645157F3BB}" destId="{D14E368E-5DD0-5543-9433-66A07332258E}" srcOrd="0" destOrd="0" parTransId="{BBB74B06-5573-8642-AE49-503ECB4F1030}" sibTransId="{C8F16D39-7726-2641-8AD9-017B0CC8CC44}"/>
    <dgm:cxn modelId="{81C8782B-4707-C64F-AA0F-53334AB08A8A}" type="presOf" srcId="{230D61ED-FEA1-DF4A-94AA-BA393DF9A2FC}" destId="{41CF1924-C0B9-C044-B010-8BE54AE5B859}" srcOrd="0" destOrd="0" presId="urn:microsoft.com/office/officeart/2005/8/layout/chevron2"/>
    <dgm:cxn modelId="{CB802437-0899-B244-A816-5CA399D23F4C}" type="presOf" srcId="{D14E368E-5DD0-5543-9433-66A07332258E}" destId="{1F07B399-4D07-EE4E-A686-2791F3ED9DEF}" srcOrd="0" destOrd="0" presId="urn:microsoft.com/office/officeart/2005/8/layout/chevron2"/>
    <dgm:cxn modelId="{B57F5F3E-A805-6249-916E-2CD536301E27}" type="presOf" srcId="{1E7491C0-6FF6-D64C-8E18-2795FC889D85}" destId="{9C6D3B0D-D89C-EC42-BB87-4B26D9FDCBFF}" srcOrd="0" destOrd="0" presId="urn:microsoft.com/office/officeart/2005/8/layout/chevron2"/>
    <dgm:cxn modelId="{C461E646-3A53-034B-840F-B1C158647734}" srcId="{D14E368E-5DD0-5543-9433-66A07332258E}" destId="{087C8903-3E4C-354B-BDAD-C294E9775625}" srcOrd="0" destOrd="0" parTransId="{E922E350-1CDE-5B42-BD87-11193C1738BE}" sibTransId="{F0976C77-78B6-1C43-8883-BE7AB3CD41FC}"/>
    <dgm:cxn modelId="{C5801C47-43EC-9B47-A551-879B03D33521}" type="presOf" srcId="{D6286894-5541-F14D-8097-1465CD91260C}" destId="{7CD98734-7E67-1247-9BD5-30665C13541C}" srcOrd="0" destOrd="0" presId="urn:microsoft.com/office/officeart/2005/8/layout/chevron2"/>
    <dgm:cxn modelId="{6EDDB65B-6878-1248-9B53-19E52CC9D6B2}" srcId="{1E7491C0-6FF6-D64C-8E18-2795FC889D85}" destId="{51C36F08-6E85-FB4F-8189-CE46B6F11CC3}" srcOrd="0" destOrd="0" parTransId="{EC9DA8DF-E42D-8F40-BAFA-80931FC2399C}" sibTransId="{C7687D41-F42F-F046-9536-BFD174FBB2A8}"/>
    <dgm:cxn modelId="{9BC3AC68-0F99-C642-AC87-931D23678F1C}" srcId="{9816F7AB-F5E6-3D4D-BA37-B5645157F3BB}" destId="{230D61ED-FEA1-DF4A-94AA-BA393DF9A2FC}" srcOrd="2" destOrd="0" parTransId="{83812072-69A4-FA47-961D-9490BE8F44B6}" sibTransId="{CADF49DE-FAA1-FD49-8633-810254EDA04B}"/>
    <dgm:cxn modelId="{8B8F1487-D4CE-664D-9524-813DB6AD30F7}" srcId="{9816F7AB-F5E6-3D4D-BA37-B5645157F3BB}" destId="{1E7491C0-6FF6-D64C-8E18-2795FC889D85}" srcOrd="1" destOrd="0" parTransId="{D10ADE7E-0F1E-F246-800B-2B5AC1DEE64A}" sibTransId="{741D341E-1303-C346-AC06-8D557E144E07}"/>
    <dgm:cxn modelId="{2E4EC088-CDD4-5B40-A6EE-D1A5177F6FC4}" type="presOf" srcId="{087C8903-3E4C-354B-BDAD-C294E9775625}" destId="{71FF77F7-F320-AB48-B1D0-F8599A27318D}" srcOrd="0" destOrd="0" presId="urn:microsoft.com/office/officeart/2005/8/layout/chevron2"/>
    <dgm:cxn modelId="{58CC4E9F-3367-674B-B9F0-EAB18B6AD835}" type="presOf" srcId="{51C36F08-6E85-FB4F-8189-CE46B6F11CC3}" destId="{8CA2944A-6758-3D41-8178-E901E2BAA9B5}" srcOrd="0" destOrd="0" presId="urn:microsoft.com/office/officeart/2005/8/layout/chevron2"/>
    <dgm:cxn modelId="{5F43AAB6-D27C-2541-90D8-0D5FBC032F2E}" srcId="{230D61ED-FEA1-DF4A-94AA-BA393DF9A2FC}" destId="{D6286894-5541-F14D-8097-1465CD91260C}" srcOrd="0" destOrd="0" parTransId="{3784B292-C229-8E49-8BC8-D648FA8DD19B}" sibTransId="{7FF14CAE-65F1-2D40-8662-B92101BCD184}"/>
    <dgm:cxn modelId="{490326CC-3B67-7F4B-BBA4-4BFFF991276D}" type="presOf" srcId="{9816F7AB-F5E6-3D4D-BA37-B5645157F3BB}" destId="{E93346BC-FA26-734D-9259-66FDDE07095F}" srcOrd="0" destOrd="0" presId="urn:microsoft.com/office/officeart/2005/8/layout/chevron2"/>
    <dgm:cxn modelId="{24DFEA5C-0A36-3C48-8DBA-FE1055409811}" type="presParOf" srcId="{E93346BC-FA26-734D-9259-66FDDE07095F}" destId="{2FFF5AE1-4F52-6F44-A6B3-1497F9719F93}" srcOrd="0" destOrd="0" presId="urn:microsoft.com/office/officeart/2005/8/layout/chevron2"/>
    <dgm:cxn modelId="{6FBA3F48-DDE4-2841-93A2-50BD64454569}" type="presParOf" srcId="{2FFF5AE1-4F52-6F44-A6B3-1497F9719F93}" destId="{1F07B399-4D07-EE4E-A686-2791F3ED9DEF}" srcOrd="0" destOrd="0" presId="urn:microsoft.com/office/officeart/2005/8/layout/chevron2"/>
    <dgm:cxn modelId="{F0144EEE-1EF7-414F-9E2C-DEBAF8A815F0}" type="presParOf" srcId="{2FFF5AE1-4F52-6F44-A6B3-1497F9719F93}" destId="{71FF77F7-F320-AB48-B1D0-F8599A27318D}" srcOrd="1" destOrd="0" presId="urn:microsoft.com/office/officeart/2005/8/layout/chevron2"/>
    <dgm:cxn modelId="{C2858657-D1AD-E84D-8FB0-048CD07CFCBA}" type="presParOf" srcId="{E93346BC-FA26-734D-9259-66FDDE07095F}" destId="{1C03C2F7-2DFB-144E-AC58-F88850A33C2D}" srcOrd="1" destOrd="0" presId="urn:microsoft.com/office/officeart/2005/8/layout/chevron2"/>
    <dgm:cxn modelId="{2AACE86C-B93E-A14F-AB33-7E35106ACE30}" type="presParOf" srcId="{E93346BC-FA26-734D-9259-66FDDE07095F}" destId="{629A9B17-AA6C-9948-AA95-0D41FEA2DF51}" srcOrd="2" destOrd="0" presId="urn:microsoft.com/office/officeart/2005/8/layout/chevron2"/>
    <dgm:cxn modelId="{60261624-3172-C942-897E-BEBD9D240ED5}" type="presParOf" srcId="{629A9B17-AA6C-9948-AA95-0D41FEA2DF51}" destId="{9C6D3B0D-D89C-EC42-BB87-4B26D9FDCBFF}" srcOrd="0" destOrd="0" presId="urn:microsoft.com/office/officeart/2005/8/layout/chevron2"/>
    <dgm:cxn modelId="{739BC547-36B5-5B4F-A6B4-13C361B81660}" type="presParOf" srcId="{629A9B17-AA6C-9948-AA95-0D41FEA2DF51}" destId="{8CA2944A-6758-3D41-8178-E901E2BAA9B5}" srcOrd="1" destOrd="0" presId="urn:microsoft.com/office/officeart/2005/8/layout/chevron2"/>
    <dgm:cxn modelId="{C2441A49-0332-7F42-A10D-AA8373899F06}" type="presParOf" srcId="{E93346BC-FA26-734D-9259-66FDDE07095F}" destId="{D5F2BA3F-D2CD-C84F-B7ED-CBF2D1AD14EA}" srcOrd="3" destOrd="0" presId="urn:microsoft.com/office/officeart/2005/8/layout/chevron2"/>
    <dgm:cxn modelId="{B9459A47-12E8-EC4B-B7E0-DC824F9E9B72}" type="presParOf" srcId="{E93346BC-FA26-734D-9259-66FDDE07095F}" destId="{C76BE581-5B9F-4C41-A220-EDB2FE108F8C}" srcOrd="4" destOrd="0" presId="urn:microsoft.com/office/officeart/2005/8/layout/chevron2"/>
    <dgm:cxn modelId="{C4DF21EC-01F7-524B-802B-7604343203E2}" type="presParOf" srcId="{C76BE581-5B9F-4C41-A220-EDB2FE108F8C}" destId="{41CF1924-C0B9-C044-B010-8BE54AE5B859}" srcOrd="0" destOrd="0" presId="urn:microsoft.com/office/officeart/2005/8/layout/chevron2"/>
    <dgm:cxn modelId="{63B283AB-2A27-2640-BC06-3DB0449C5E9C}" type="presParOf" srcId="{C76BE581-5B9F-4C41-A220-EDB2FE108F8C}" destId="{7CD98734-7E67-1247-9BD5-30665C13541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6121-9D4C-424D-ADE0-DD8E6672A315}">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E4E049-ADAA-C841-8323-9155E8A16F6E}">
      <dsp:nvSpPr>
        <dsp:cNvPr id="0" name=""/>
        <dsp:cNvSpPr/>
      </dsp:nvSpPr>
      <dsp:spPr>
        <a:xfrm>
          <a:off x="763113" y="621632"/>
          <a:ext cx="4358761" cy="1243090"/>
        </a:xfrm>
        <a:prstGeom prst="rect">
          <a:avLst/>
        </a:prstGeom>
        <a:solidFill>
          <a:srgbClr val="007E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703" tIns="48260" rIns="48260" bIns="48260" numCol="1" spcCol="1270" anchor="ctr" anchorCtr="0">
          <a:noAutofit/>
        </a:bodyPr>
        <a:lstStyle/>
        <a:p>
          <a:pPr marL="0" lvl="0" indent="0" algn="l" defTabSz="844550">
            <a:lnSpc>
              <a:spcPct val="90000"/>
            </a:lnSpc>
            <a:spcBef>
              <a:spcPct val="0"/>
            </a:spcBef>
            <a:spcAft>
              <a:spcPct val="35000"/>
            </a:spcAft>
            <a:buNone/>
          </a:pPr>
          <a:r>
            <a:rPr lang="en-GB" sz="1900" b="0" i="0" kern="1200" dirty="0"/>
            <a:t>To simulate and understand the </a:t>
          </a:r>
          <a:r>
            <a:rPr lang="en-GB" sz="1900" b="0" i="0" kern="1200" dirty="0" err="1"/>
            <a:t>Lagrangian</a:t>
          </a:r>
          <a:r>
            <a:rPr lang="en-GB" sz="1900" b="0" i="0" kern="1200" dirty="0"/>
            <a:t> evolution of open-cellular convection during marine CAO’s using CLASS model</a:t>
          </a:r>
          <a:endParaRPr lang="en-US" sz="1900" kern="1200" dirty="0"/>
        </a:p>
      </dsp:txBody>
      <dsp:txXfrm>
        <a:off x="763113" y="621632"/>
        <a:ext cx="4358761" cy="1243090"/>
      </dsp:txXfrm>
    </dsp:sp>
    <dsp:sp modelId="{1BC32613-C0C2-004B-BCC6-C2E924925833}">
      <dsp:nvSpPr>
        <dsp:cNvPr id="0" name=""/>
        <dsp:cNvSpPr/>
      </dsp:nvSpPr>
      <dsp:spPr>
        <a:xfrm flipH="1">
          <a:off x="710577" y="466245"/>
          <a:ext cx="105072" cy="1553862"/>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3EB965-36C7-2241-A8C0-C365540192B4}">
      <dsp:nvSpPr>
        <dsp:cNvPr id="0" name=""/>
        <dsp:cNvSpPr/>
      </dsp:nvSpPr>
      <dsp:spPr>
        <a:xfrm>
          <a:off x="763113" y="2486615"/>
          <a:ext cx="4358761" cy="1243090"/>
        </a:xfrm>
        <a:prstGeom prst="rect">
          <a:avLst/>
        </a:prstGeom>
        <a:solidFill>
          <a:srgbClr val="007E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703"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Compare the CLASS simulations against Observation</a:t>
          </a:r>
        </a:p>
      </dsp:txBody>
      <dsp:txXfrm>
        <a:off x="763113" y="2486615"/>
        <a:ext cx="4358761" cy="1243090"/>
      </dsp:txXfrm>
    </dsp:sp>
    <dsp:sp modelId="{1BA985FD-A95E-8244-8702-A50A39AF6265}">
      <dsp:nvSpPr>
        <dsp:cNvPr id="0" name=""/>
        <dsp:cNvSpPr/>
      </dsp:nvSpPr>
      <dsp:spPr>
        <a:xfrm>
          <a:off x="720661" y="2331229"/>
          <a:ext cx="84903" cy="1553862"/>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7B399-4D07-EE4E-A686-2791F3ED9DEF}">
      <dsp:nvSpPr>
        <dsp:cNvPr id="0" name=""/>
        <dsp:cNvSpPr/>
      </dsp:nvSpPr>
      <dsp:spPr>
        <a:xfrm rot="5400000">
          <a:off x="-289718" y="292805"/>
          <a:ext cx="1931458" cy="1352020"/>
        </a:xfrm>
        <a:prstGeom prst="chevron">
          <a:avLst/>
        </a:prstGeom>
        <a:solidFill>
          <a:srgbClr val="007E89"/>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rot="-5400000">
        <a:off x="1" y="679096"/>
        <a:ext cx="1352020" cy="579438"/>
      </dsp:txXfrm>
    </dsp:sp>
    <dsp:sp modelId="{71FF77F7-F320-AB48-B1D0-F8599A27318D}">
      <dsp:nvSpPr>
        <dsp:cNvPr id="0" name=""/>
        <dsp:cNvSpPr/>
      </dsp:nvSpPr>
      <dsp:spPr>
        <a:xfrm rot="5400000">
          <a:off x="4112286" y="-2757179"/>
          <a:ext cx="1255447" cy="6775979"/>
        </a:xfrm>
        <a:prstGeom prst="round2SameRect">
          <a:avLst/>
        </a:prstGeom>
        <a:solidFill>
          <a:schemeClr val="lt1">
            <a:alpha val="90000"/>
            <a:hueOff val="0"/>
            <a:satOff val="0"/>
            <a:lumOff val="0"/>
            <a:alphaOff val="0"/>
          </a:schemeClr>
        </a:solidFill>
        <a:ln w="12700" cap="flat" cmpd="sng" algn="ctr">
          <a:solidFill>
            <a:srgbClr val="007E8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Simulate the CLASS model based on marine CAO period.</a:t>
          </a:r>
        </a:p>
      </dsp:txBody>
      <dsp:txXfrm rot="-5400000">
        <a:off x="1352020" y="64373"/>
        <a:ext cx="6714693" cy="1132875"/>
      </dsp:txXfrm>
    </dsp:sp>
    <dsp:sp modelId="{9C6D3B0D-D89C-EC42-BB87-4B26D9FDCBFF}">
      <dsp:nvSpPr>
        <dsp:cNvPr id="0" name=""/>
        <dsp:cNvSpPr/>
      </dsp:nvSpPr>
      <dsp:spPr>
        <a:xfrm rot="5400000">
          <a:off x="-289718" y="2033323"/>
          <a:ext cx="1931458" cy="1352020"/>
        </a:xfrm>
        <a:prstGeom prst="chevron">
          <a:avLst/>
        </a:prstGeom>
        <a:solidFill>
          <a:srgbClr val="007E89"/>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rot="-5400000">
        <a:off x="1" y="2419614"/>
        <a:ext cx="1352020" cy="579438"/>
      </dsp:txXfrm>
    </dsp:sp>
    <dsp:sp modelId="{8CA2944A-6758-3D41-8178-E901E2BAA9B5}">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2700" cap="flat" cmpd="sng" algn="ctr">
          <a:solidFill>
            <a:srgbClr val="007E8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Use</a:t>
          </a:r>
          <a:r>
            <a:rPr lang="en-US" sz="2600" kern="1200" baseline="0" dirty="0"/>
            <a:t> the mean sensible heat flux value in ECOR dataset  to represent surface kinematic heat flux</a:t>
          </a:r>
          <a:endParaRPr lang="en-US" sz="2600" kern="1200" dirty="0"/>
        </a:p>
      </dsp:txBody>
      <dsp:txXfrm rot="-5400000">
        <a:off x="1352020" y="1804891"/>
        <a:ext cx="6714693" cy="1132875"/>
      </dsp:txXfrm>
    </dsp:sp>
    <dsp:sp modelId="{41CF1924-C0B9-C044-B010-8BE54AE5B859}">
      <dsp:nvSpPr>
        <dsp:cNvPr id="0" name=""/>
        <dsp:cNvSpPr/>
      </dsp:nvSpPr>
      <dsp:spPr>
        <a:xfrm rot="5400000">
          <a:off x="-289718" y="3773840"/>
          <a:ext cx="1931458" cy="1352020"/>
        </a:xfrm>
        <a:prstGeom prst="chevron">
          <a:avLst/>
        </a:prstGeom>
        <a:solidFill>
          <a:srgbClr val="007E89"/>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rot="-5400000">
        <a:off x="1" y="4160131"/>
        <a:ext cx="1352020" cy="579438"/>
      </dsp:txXfrm>
    </dsp:sp>
    <dsp:sp modelId="{7CD98734-7E67-1247-9BD5-30665C13541C}">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2700" cap="flat" cmpd="sng" algn="ctr">
          <a:solidFill>
            <a:srgbClr val="007E89"/>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Use</a:t>
          </a:r>
          <a:r>
            <a:rPr lang="en-US" sz="2600" kern="1200" baseline="0" dirty="0"/>
            <a:t> the mean latent heat flux value in ECOR dataset to represent surface kinematic moisture flux.</a:t>
          </a:r>
          <a:endParaRPr lang="en-US" sz="2600" kern="1200" dirty="0"/>
        </a:p>
      </dsp:txBody>
      <dsp:txXfrm rot="-5400000">
        <a:off x="1352020" y="3545408"/>
        <a:ext cx="6714693" cy="113287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1B13C-E24E-4D8B-B1C2-CE80D9872803}" type="datetimeFigureOut">
              <a:rPr lang="en-US" smtClean="0"/>
              <a:t>11/29/23</a:t>
            </a:fld>
            <a:endParaRPr lang="en-US" dirty="0"/>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41243-E346-4AF8-A8BE-A00B651C5070}" type="slidenum">
              <a:rPr lang="en-US" smtClean="0"/>
              <a:t>‹#›</a:t>
            </a:fld>
            <a:endParaRPr lang="en-US" dirty="0"/>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00:54.348"/>
    </inkml:context>
    <inkml:brush xml:id="br0">
      <inkml:brushProperty name="width" value="0.35" units="cm"/>
      <inkml:brushProperty name="height" value="0.3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00:57.246"/>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14:00:59.312"/>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6:59:26.680"/>
    </inkml:context>
    <inkml:brush xml:id="br0">
      <inkml:brushProperty name="width" value="0.35" units="cm"/>
      <inkml:brushProperty name="height" value="0.35" units="cm"/>
      <inkml:brushProperty name="color" value="#E71224"/>
    </inkml:brush>
  </inkml:definitions>
  <inkml:trace contextRef="#ctx0" brushRef="#br0">21299 1 24575,'-68'49'0,"0"0"0,1-1 0,-7 5 0,-6 3 0,12-7 0,-5 3 0,-4 2 0,-1 1 0,0 0-164,9-6 0,-1 1 0,0 1 0,-1 0 0,1 0 0,0-1-33,-12 10 0,-1 0 1,1 0-1,3-1 0,4-3-49,-1 1 0,3-2 0,4-3 0,6-4-246,-15 15 0,10-6 983,14-12 1,2-3-376,2-1 0,0-1-116,-9 5 0,-3 1 0,-7 4 0,-1 1 0,-1 4 0,0 0 0,1 1 0,0 2 0,-5 3 0,0 1 0,22-19 0,-1 2 0,-2 0-36,-10 6 0,-3 2 0,-2 1 36,-6 4 0,-3 1 0,-1 0 0,17-12 0,1-1 0,-2 1 0,0 0 0,-2 1 0,-1 1 0,0-1 0,1 0 0,-15 10 0,2-1 0,0-1 0,2 0 0,1 0 0,1 0 0,3-2 0,1-1 0,3 1 0,5-4 0,3 1 0,0-1 0,4-1 0,0 0 0,2 0 0,-19 19 0,2-1-189,6-3 0,2-1 189,0-2 0,0 1 0,-7 5 0,-2 0 0,21-21 0,-1-1 0,-2 0 0,-7 6 0,-2 0 0,-1 0 0,-1 0 0,-2 0 0,0-1 327,-2 1 1,-1-1 0,0 0-286,0 0 1,1-1 0,0 0-43,1-2 0,1-1 0,-1-1 0,0 1 0,-1-1 0,-1 0 0,-2 1 0,-2 0 0,1 0 0,-2 0 0,1 1 0,-1 0 0,-3 2 0,-1 1 0,2 0 0,6-3 0,1 0 0,2 0 0,5-3 0,0 1 0,2-1 0,3-1 0,1-1 0,0 1 0,4-1 0,1 0 0,-1 1 0,-4 3 0,-2 1 0,1-1 0,-2 2 0,0 1 0,-1-1 0,-3 1 0,0 1 0,-1 0 0,-4 3 0,-1 1 0,0 0 0,0 1 0,0 1 0,1 0 0,-1 1 0,0 0 0,0 1 0,2-3 0,0-1 0,0 0 0,1-1 0,0-1 0,0-1 0,1-2 0,-1 0 0,1-1 0,2-3 0,0 0 0,0-1 0,-2 1 0,-1 0 0,0 0 0,-1-2 0,0 0 0,-1-1 0,-2 2 0,-2 0 0,0 0 0,0-1 0,0-1 0,-1 1 0,-2 2 0,-1 0 0,0-1 0,5-3 0,1-1 0,0-1 0,1-1 0,0-1 0,2-1 0,4-2 0,2-2 0,1 0 0,-24 10 0,1-1-212,2 0 0,0 0 212,3-3 0,2 0 382,2-2 1,2-1-383,6-2 0,2-2 0,5-1 0,0-1 205,1 2 0,0-1-205,5 0 0,0-1 436,-2 3 0,-1 1-436,-6 4 0,-2 0 0,1 2 0,-2 0 0,-8 6 0,-1 0 0,4-2 0,1-1 0,-4 3 0,-3 1 0,21-13 0,-2 1 0,0 1-30,-5 2 0,0 1 1,-2 1 29,-5 5 0,-1 1 0,0 1-328,-2 2 0,-1 1 0,-2 2 322,16-10 0,-2 2 0,0 1 1,-2 1-241,-8 5 0,-1 1 0,-2 1 0,0 1 0,-5 3 0,-2 0 0,0 1 0,1 0 232,-1-1 0,1 0 0,0-1 0,2 0 14,5-4 0,1-2 0,1 0 0,2-1 0,-13 9 0,2-2 0,1-1-234,4-2 0,2 0 0,-1-1 234,-1 1 0,0 0 0,0 0 0,4-4 0,0 0 0,-1 0 0,-1 0 0,-1 0 0,0-1 0,1-1 0,1-1 0,-1 0 0,0-1 0,-1-1 0,-1-1 0,-3 2 0,-1-1 0,1-2 0,6-5 0,1-1 0,1-2 0,4-3 0,1-2 0,1 0 0,-27 11 0,1-1 0,4 0 0,0 2 0,24-10 0,0 2 0,-1 0 0,2 0 0,1 2 0,0-1 0,2 0 0,1 1 0,1-2 228,-19 11 1,6-4-229,20-12 0,5-3 886,-24 11-886,37-18 983,-2 4 0,-10 12 0,-11 6-980,-6 1-3,0-4 0,3-6 0,6-5 0,9-4 0,15-5 0,11-6 0,6 0 0,-6 6 0,-13 10 0,-16 11 0,-32 23 0,22-20 0,-3 3 0,-10 4 0,-1-1 0,-2-1 0,1-3 0,9-9 0,5-5 0,-20 5 0,30-15 0,18-6 0,15-4 0,4-1 0,2 0 0,3-2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6:59:32.189"/>
    </inkml:context>
    <inkml:brush xml:id="br0">
      <inkml:brushProperty name="width" value="0.35" units="cm"/>
      <inkml:brushProperty name="height" value="0.35" units="cm"/>
      <inkml:brushProperty name="color" value="#E71224"/>
    </inkml:brush>
  </inkml:definitions>
  <inkml:trace contextRef="#ctx0" brushRef="#br0">1 1 24575,'53'19'0,"-8"-2"0,6 3 0,9 6 0,4 3 0,8 7 0,1 4 0,-3 1 0,-3 3 0,-14-2 0,-3 2 0,0 0 0,-3 0 0,-1 0 0,0 1 0,3 3 0,1 0 0,1 0 0,0 0 0,2 1 0,2-1 0,1-1 0,1-1 0,2 0 0,1-1 0,0 1 0,-1-1 0,-3-2 0,0 0 0,-4-3 0,-1 0 0,-2-3 0,-1-1 0,-1-3 0,0-1 0,2 1 0,0 1 0,-2-1 0,1 0 0,0 0 0,0 2 0,4 2 0,-1 2 0,0-1 0,0 0 0,6 5 0,0 0 0,-3-3 0,1 0 0,5 1 0,1 0 0,3 2 0,0-1 0,-1-1 0,1 1 0,9 5 0,3 1 0,3 0 0,4 1 0,-19-13 0,4 0 0,1 0-272,4 2 0,2 0 1,1 0 271,2 1 0,0-1 0,0 1 0,-1 0 0,-1 1 0,-2-2 0,-11-4 0,-3 0 0,-1-1 0,21 14 0,-4-1 0,-14-6 0,-3-2 0,-6-2 0,-1-1 0,-2-3 0,0 0 0,-5-4 0,-1-1 0,36 21 815,-7-4-815,2 5 0,0 3 0,-33-23 0,1 2 0,4 3 0,0 1 0,5 2 0,2 2 0,5 4 0,2 1 0,8 3 0,3 1 0,11 4 0,2 0 0,-28-17 0,1-1 0,0-1 0,1 0 0,1-1 0,1 1 0,1-1 0,2 1 0,-1-2 0,-1 0 0,0 0 0,2 0 0,8 4 0,2 2 0,-1-1-244,1 1 0,-1 0 0,-1 0 244,-2-1 0,-2 0 0,2 1 0,3 1 0,0 1 0,1 0 0,-1 1 0,1-1 0,0 1 0,3 1 0,1 0 0,0 0 0,4 2 0,0 0 0,0-1 0,-3-1 0,-2-1 0,2 1-328,2 1 0,0 1 0,2 0 232,-17-7 0,1 0 0,0 1 0,1 0 96,0 0 0,0 2 0,0-1 0,1 1 0,1 1 0,0 0 0,0 0 0,-1 0 0,-1-1 0,0 0 0,-1 0 0,-1-1 0,16 9 0,-1 0 0,0-1 0,3 2 0,-1 0 0,0 0 0,-3-1 0,0 0 0,-1 1 0,3 3 0,1 1 0,0 0 0,-16-9 0,1 1 0,0 0 0,-1 1 0,0 0 0,-1 0 0,1 1 0,-2-1 0,18 13 0,-1-1 0,-3-1-237,-8-6 0,-2-1 0,-3-3 237,14 11 0,-3-5-30,-9-8 0,-1-2 30,1-1 0,1-1 0,-1-3 0,2 0 0,13 7 0,3 1 0,2 1 0,1 0 0,0 0 0,-1-1 326,-5-2 0,-1 0-326,-2-1 0,0-1 0,5 3 0,1 1 0,-25-13 0,0 0 0,0 0 0,3 1 0,0 0 0,-1 0 0,0 0 0,0 0 0,0 0 0,2 0 0,0 1 0,1 2 223,10 4 1,1 2 0,1 1-224,2 1 0,-1 1 0,2 0-119,5 2 1,0 1-1,-1-1 119,-3-1 0,-1-2 0,-2 0 0,-10-7 0,-1-1 0,-1 0 0,-5-2 0,0 0 0,-1-1-232,24 14 1,-1 0 231,0-2 0,2 1 0,-25-14 0,2 1 0,1-1 0,4 1 0,1-1 0,1 0 0,4 1 0,1 0 0,2 1 0,4 1 0,1 1 0,-1 0 0,1 0 0,-1 1 0,-1 0 0,1 1 0,-1 1 0,-1 0 0,-4-3 0,-2 1 0,1 0 0,1 1 0,1 1 0,-1 0 0,4 1 0,1 0 0,-1 0 0,-2-1 0,-1 0 0,1-1 0,-1 1 0,1-1 0,-3-2 0,-10-4 0,-1-1 0,-3-1 0,18 10 0,-3 0 0,-4-2 0,-3 1 329,-6-4 1,-1 1-330,3 2 0,-1 0 491,-4-2 1,0-1-419,0 0 1,0 0 215,-3-2 0,-2 0-289,-2-3 0,-2-1 0,34 21 0,-15-10 0,-5-3 0,4 0 0,10 1 0,-8-6 0,13 5 0,5 3 0,2 3 0,-37-18 0,0 1 0,-5-2 0,-1 0 0,4 2 0,1 0 0,3 1 0,0 1 0,-2-2 0,-1 1 0,2 2 0,-1 0 0,-6-3 0,-2 0 0,3 3 0,1 1 0,0 0 0,1 0 0,-5-1 0,0-1 0,-2 0 0,-2-1 0,25 18 0,-11-7 0,-2-3 0,0 1 0,10 3 0,7 3 0,4 1 0,5 3 0,6 5 0,-42-25 0,0 0 0,1 0 0,0-1 0,43 23 0,-42-26 0,1 0 0,2 0 0,0 0 0,0 0 0,0 0 0,6 1 0,0 0 0,3 2 0,2-1 0,0 1 0,-1-1 0,-2-2 0,-3 0 0,27 9 0,-16-7 0,-8-4 0,-2 0 0,5 0 0,-12-5 0,-2 0 0,-1 2 0,-2 2 0,6 3 0,-8-2 0,-10-3 0,0 0 0,1 2 0,3 3 0,-2-1 0,-7-6 0,-8-4 0,-6-4 0,-2-2 0,1 1 0,1 0 0,0 0 0,0 0 0,0 0 0,7 2 0,12 4 0,8 6 0,4 2 0,-11-5 0,-13-11 0,-12-2 0,-4-5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9:04:14.566"/>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9:04:23.979"/>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2031-6297-4D45-B38B-29B38A09B924}" type="datetimeFigureOut">
              <a:rPr lang="en-US" smtClean="0"/>
              <a:t>11/29/23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9A8F8-ADC6-401C-83FE-1703170D9E28}" type="slidenum">
              <a:rPr lang="en-US" smtClean="0"/>
              <a:t>‹#›</a:t>
            </a:fld>
            <a:endParaRPr lang="en-US" dirty="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a:t>
            </a:fld>
            <a:endParaRPr lang="en-US" dirty="0"/>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Left Graph - Potential Temperature from Ice Edge: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This graph shows a continuous increase in potential temperature over a 30-hour period, starting from a sharp dip at the beginning. This could indicate the advection of warmer air or an increase in heat flux from the ice edge over time.</a:t>
            </a:r>
          </a:p>
          <a:p>
            <a:pPr algn="l">
              <a:buFont typeface="+mj-lt"/>
              <a:buAutoNum type="arabicPeriod"/>
            </a:pPr>
            <a:r>
              <a:rPr lang="en-US" b="1" i="0" dirty="0">
                <a:solidFill>
                  <a:srgbClr val="374151"/>
                </a:solidFill>
                <a:effectLst/>
                <a:latin typeface="Söhne"/>
              </a:rPr>
              <a:t>Right Graph - Mean Potential Temperature at </a:t>
            </a:r>
            <a:r>
              <a:rPr lang="en-US" b="1" i="0" dirty="0" err="1">
                <a:solidFill>
                  <a:srgbClr val="374151"/>
                </a:solidFill>
                <a:effectLst/>
                <a:latin typeface="Söhne"/>
              </a:rPr>
              <a:t>Andenes</a:t>
            </a:r>
            <a:r>
              <a:rPr lang="en-US" b="1" i="0" dirty="0">
                <a:solidFill>
                  <a:srgbClr val="374151"/>
                </a:solidFill>
                <a:effectLst/>
                <a:latin typeface="Söhne"/>
              </a:rPr>
              <a: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right graph displays mean potential temperature over a 24-hour period at the </a:t>
            </a:r>
            <a:r>
              <a:rPr lang="en-US" b="0" i="0" dirty="0" err="1">
                <a:solidFill>
                  <a:srgbClr val="374151"/>
                </a:solidFill>
                <a:effectLst/>
                <a:latin typeface="Söhne"/>
              </a:rPr>
              <a:t>Andenes</a:t>
            </a:r>
            <a:r>
              <a:rPr lang="en-US" b="0" i="0" dirty="0">
                <a:solidFill>
                  <a:srgbClr val="374151"/>
                </a:solidFill>
                <a:effectLst/>
                <a:latin typeface="Söhne"/>
              </a:rPr>
              <a:t> observational site. The profile exhibits a significant drop in the early hours, which could be due to radiational cooling during the night. Subsequently, there is a noticeable increase and then a slight decline followed by a plateau towards the evening, which might be associated with the diurnal cycle of solar heating and stabilization of the boundary layer in the evening.</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14</a:t>
            </a:fld>
            <a:endParaRPr lang="en-US" dirty="0"/>
          </a:p>
        </p:txBody>
      </p:sp>
    </p:spTree>
    <p:extLst>
      <p:ext uri="{BB962C8B-B14F-4D97-AF65-F5344CB8AC3E}">
        <p14:creationId xmlns:p14="http://schemas.microsoft.com/office/powerpoint/2010/main" val="332736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Analysis:</a:t>
            </a:r>
          </a:p>
          <a:p>
            <a:pPr algn="l">
              <a:buFont typeface="Arial" panose="020B0604020202020204" pitchFamily="34" charset="0"/>
              <a:buChar char="•"/>
            </a:pPr>
            <a:r>
              <a:rPr lang="en-US" b="1" i="0" dirty="0">
                <a:solidFill>
                  <a:srgbClr val="374151"/>
                </a:solidFill>
                <a:effectLst/>
                <a:latin typeface="Söhne"/>
              </a:rPr>
              <a:t>Higher Humidity at Lower Altitudes:</a:t>
            </a:r>
            <a:r>
              <a:rPr lang="en-US" b="0" i="0" dirty="0">
                <a:solidFill>
                  <a:srgbClr val="374151"/>
                </a:solidFill>
                <a:effectLst/>
                <a:latin typeface="Söhne"/>
              </a:rPr>
              <a:t> The specific humidity is higher closer to the surface, as indicated by the yellow and green colors at lower altitudes. This is consistent with the typical vertical distribution of moisture in the atmosphere.</a:t>
            </a:r>
          </a:p>
          <a:p>
            <a:pPr algn="l">
              <a:buFont typeface="Arial" panose="020B0604020202020204" pitchFamily="34" charset="0"/>
              <a:buChar char="•"/>
            </a:pPr>
            <a:r>
              <a:rPr lang="en-US" b="1" i="0" dirty="0">
                <a:solidFill>
                  <a:srgbClr val="374151"/>
                </a:solidFill>
                <a:effectLst/>
                <a:latin typeface="Söhne"/>
              </a:rPr>
              <a:t>Stable Over Time:</a:t>
            </a:r>
            <a:r>
              <a:rPr lang="en-US" b="0" i="0" dirty="0">
                <a:solidFill>
                  <a:srgbClr val="374151"/>
                </a:solidFill>
                <a:effectLst/>
                <a:latin typeface="Söhne"/>
              </a:rPr>
              <a:t> There appears to be little variation in specific humidity with time, suggesting stable atmospheric conditions over the period represented. This could be due to the cold air outbreak creating a stable layer that inhibits vertical mixing and keeps the humidity profile relatively constant.</a:t>
            </a:r>
          </a:p>
          <a:p>
            <a:pPr algn="l">
              <a:buFont typeface="Arial" panose="020B0604020202020204" pitchFamily="34" charset="0"/>
              <a:buChar char="•"/>
            </a:pPr>
            <a:r>
              <a:rPr lang="en-US" b="1" i="0" dirty="0">
                <a:solidFill>
                  <a:srgbClr val="374151"/>
                </a:solidFill>
                <a:effectLst/>
                <a:latin typeface="Söhne"/>
              </a:rPr>
              <a:t>Decrease with Altitude:</a:t>
            </a:r>
            <a:r>
              <a:rPr lang="en-US" b="0" i="0" dirty="0">
                <a:solidFill>
                  <a:srgbClr val="374151"/>
                </a:solidFill>
                <a:effectLst/>
                <a:latin typeface="Söhne"/>
              </a:rPr>
              <a:t> There's a clear decrease in specific humidity with altitude, as indicated by the transition from warmer to cooler colors. This is a common feature in the atmosphere due to the decrease in temperature and moisture-carrying capacity with height.</a:t>
            </a:r>
          </a:p>
          <a:p>
            <a:pPr algn="l">
              <a:buFont typeface="Arial" panose="020B0604020202020204" pitchFamily="34" charset="0"/>
              <a:buChar char="•"/>
            </a:pPr>
            <a:r>
              <a:rPr lang="en-US" b="1" i="0" dirty="0">
                <a:solidFill>
                  <a:srgbClr val="374151"/>
                </a:solidFill>
                <a:effectLst/>
                <a:latin typeface="Söhne"/>
              </a:rPr>
              <a:t>Uniformity Across Heights:</a:t>
            </a:r>
            <a:r>
              <a:rPr lang="en-US" b="0" i="0" dirty="0">
                <a:solidFill>
                  <a:srgbClr val="374151"/>
                </a:solidFill>
                <a:effectLst/>
                <a:latin typeface="Söhne"/>
              </a:rPr>
              <a:t> The color bands are horizontal and uniform, implying that the specific humidity at any given height does not change much over the 24-hour period.</a:t>
            </a:r>
          </a:p>
          <a:p>
            <a:pPr algn="l">
              <a:buFont typeface="Arial" panose="020B0604020202020204" pitchFamily="34" charset="0"/>
              <a:buChar char="•"/>
            </a:pPr>
            <a:r>
              <a:rPr lang="en-US" b="1" i="0" dirty="0">
                <a:solidFill>
                  <a:srgbClr val="374151"/>
                </a:solidFill>
                <a:effectLst/>
                <a:latin typeface="Söhne"/>
              </a:rPr>
              <a:t>No Diurnal Variation:</a:t>
            </a:r>
            <a:r>
              <a:rPr lang="en-US" b="0" i="0" dirty="0">
                <a:solidFill>
                  <a:srgbClr val="374151"/>
                </a:solidFill>
                <a:effectLst/>
                <a:latin typeface="Söhne"/>
              </a:rPr>
              <a:t> Unlike temperature, there is no clear sign of diurnal variation in specific humidity. This could be indicative of the strong influence of the cold air outbreak, which might be overriding the usual diurnal patterns.</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15</a:t>
            </a:fld>
            <a:endParaRPr lang="en-US" dirty="0"/>
          </a:p>
        </p:txBody>
      </p:sp>
    </p:spTree>
    <p:extLst>
      <p:ext uri="{BB962C8B-B14F-4D97-AF65-F5344CB8AC3E}">
        <p14:creationId xmlns:p14="http://schemas.microsoft.com/office/powerpoint/2010/main" val="292603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Left Graph - Specific Humidity from Ice Edge:</a:t>
            </a:r>
          </a:p>
          <a:p>
            <a:pPr algn="l"/>
            <a:r>
              <a:rPr lang="en-US" b="0" i="0" dirty="0">
                <a:solidFill>
                  <a:srgbClr val="374151"/>
                </a:solidFill>
                <a:effectLst/>
                <a:latin typeface="Söhne"/>
              </a:rPr>
              <a:t>The left graph shows a marked decrease in specific humidity over a 30-hour period. This trend suggests a drying of the air as it moves away from the ice edge, which could be due to adiabatic warming of descending air or less moisture availability.</a:t>
            </a:r>
          </a:p>
          <a:p>
            <a:pPr algn="l"/>
            <a:r>
              <a:rPr lang="en-US" b="1" i="0" dirty="0">
                <a:effectLst/>
                <a:latin typeface="Söhne"/>
              </a:rPr>
              <a:t>Right Graph - Mean Specific Humidity at </a:t>
            </a:r>
            <a:r>
              <a:rPr lang="en-US" b="1" i="0" dirty="0" err="1">
                <a:effectLst/>
                <a:latin typeface="Söhne"/>
              </a:rPr>
              <a:t>Andenes</a:t>
            </a:r>
            <a:r>
              <a:rPr lang="en-US" b="1" i="0" dirty="0">
                <a:effectLst/>
                <a:latin typeface="Söhne"/>
              </a:rPr>
              <a:t>:</a:t>
            </a:r>
          </a:p>
          <a:p>
            <a:pPr algn="l"/>
            <a:r>
              <a:rPr lang="en-US" b="0" i="0" dirty="0">
                <a:solidFill>
                  <a:srgbClr val="374151"/>
                </a:solidFill>
                <a:effectLst/>
                <a:latin typeface="Söhne"/>
              </a:rPr>
              <a:t>The right graph depicts the mean specific humidity over a single day at </a:t>
            </a:r>
            <a:r>
              <a:rPr lang="en-US" b="0" i="0" dirty="0" err="1">
                <a:solidFill>
                  <a:srgbClr val="374151"/>
                </a:solidFill>
                <a:effectLst/>
                <a:latin typeface="Söhne"/>
              </a:rPr>
              <a:t>Andenes</a:t>
            </a:r>
            <a:r>
              <a:rPr lang="en-US" b="0" i="0" dirty="0">
                <a:solidFill>
                  <a:srgbClr val="374151"/>
                </a:solidFill>
                <a:effectLst/>
                <a:latin typeface="Söhne"/>
              </a:rPr>
              <a:t>. After an initial sharp decline, there is a rise during the day, possibly due to increased evaporation or local moisture sources, followed by another decline towards the evening, which could be attributed to falling temperatures and condensation.</a:t>
            </a:r>
          </a:p>
          <a:p>
            <a:pPr algn="l"/>
            <a:r>
              <a:rPr lang="en-US" b="1" i="0" dirty="0">
                <a:effectLst/>
                <a:latin typeface="Söhne"/>
              </a:rPr>
              <a:t>Combined Analysis:</a:t>
            </a:r>
          </a:p>
          <a:p>
            <a:pPr algn="l"/>
            <a:r>
              <a:rPr lang="en-US" b="0" i="0" dirty="0">
                <a:solidFill>
                  <a:srgbClr val="374151"/>
                </a:solidFill>
                <a:effectLst/>
                <a:latin typeface="Söhne"/>
              </a:rPr>
              <a:t>The left graph indicates a long-term decrease in humidity from the ice edge, consistent with the air mass moving over colder, less moist surfaces or changes in air mass characteristics. The right graph shows more variation, likely influenced by local diurnal processes.</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16</a:t>
            </a:fld>
            <a:endParaRPr lang="en-US" dirty="0"/>
          </a:p>
        </p:txBody>
      </p:sp>
    </p:spTree>
    <p:extLst>
      <p:ext uri="{BB962C8B-B14F-4D97-AF65-F5344CB8AC3E}">
        <p14:creationId xmlns:p14="http://schemas.microsoft.com/office/powerpoint/2010/main" val="620763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Relative Humidity Gradient:</a:t>
            </a:r>
            <a:r>
              <a:rPr lang="en-US" b="0" i="0" dirty="0">
                <a:solidFill>
                  <a:srgbClr val="374151"/>
                </a:solidFill>
                <a:effectLst/>
                <a:latin typeface="Söhne"/>
              </a:rPr>
              <a:t> There is a varied distribution of relative humidity with height. Lower levels show regions of both higher and lower humidity throughout the day, while higher altitudes generally display more uniformity.</a:t>
            </a:r>
          </a:p>
          <a:p>
            <a:pPr algn="l">
              <a:buFont typeface="Arial" panose="020B0604020202020204" pitchFamily="34" charset="0"/>
              <a:buChar char="•"/>
            </a:pPr>
            <a:r>
              <a:rPr lang="en-US" b="1" i="0" dirty="0">
                <a:solidFill>
                  <a:srgbClr val="374151"/>
                </a:solidFill>
                <a:effectLst/>
                <a:latin typeface="Söhne"/>
              </a:rPr>
              <a:t>Diurnal Variation:</a:t>
            </a:r>
            <a:r>
              <a:rPr lang="en-US" b="0" i="0" dirty="0">
                <a:solidFill>
                  <a:srgbClr val="374151"/>
                </a:solidFill>
                <a:effectLst/>
                <a:latin typeface="Söhne"/>
              </a:rPr>
              <a:t> There appears to be a diurnal cycle, particularly noticeable at lower altitudes, with relative humidity levels changing throughout the day.</a:t>
            </a:r>
          </a:p>
          <a:p>
            <a:pPr algn="l">
              <a:buFont typeface="Arial" panose="020B0604020202020204" pitchFamily="34" charset="0"/>
              <a:buChar char="•"/>
            </a:pPr>
            <a:r>
              <a:rPr lang="en-US" b="1" i="0" dirty="0">
                <a:solidFill>
                  <a:srgbClr val="374151"/>
                </a:solidFill>
                <a:effectLst/>
                <a:latin typeface="Söhne"/>
              </a:rPr>
              <a:t>Midday Moisture:</a:t>
            </a:r>
            <a:r>
              <a:rPr lang="en-US" b="0" i="0" dirty="0">
                <a:solidFill>
                  <a:srgbClr val="374151"/>
                </a:solidFill>
                <a:effectLst/>
                <a:latin typeface="Söhne"/>
              </a:rPr>
              <a:t> A band of higher relative humidity is visible at lower altitudes around midday, which may suggest increased moisture possibly due to local evaporation effects, rising air, or other processes that increase humidity.</a:t>
            </a:r>
          </a:p>
          <a:p>
            <a:pPr algn="l">
              <a:buFont typeface="Arial" panose="020B0604020202020204" pitchFamily="34" charset="0"/>
              <a:buChar char="•"/>
            </a:pPr>
            <a:r>
              <a:rPr lang="en-US" b="1" i="0" dirty="0">
                <a:solidFill>
                  <a:srgbClr val="374151"/>
                </a:solidFill>
                <a:effectLst/>
                <a:latin typeface="Söhne"/>
              </a:rPr>
              <a:t>Overall Stability:</a:t>
            </a:r>
            <a:r>
              <a:rPr lang="en-US" b="0" i="0" dirty="0">
                <a:solidFill>
                  <a:srgbClr val="374151"/>
                </a:solidFill>
                <a:effectLst/>
                <a:latin typeface="Söhne"/>
              </a:rPr>
              <a:t> Despite the diurnal changes, the overall pattern of relative humidity does not show dramatic shifts, which could imply a relatively stable air mass in terms of moisture content over the observational period.</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17</a:t>
            </a:fld>
            <a:endParaRPr lang="en-US" dirty="0"/>
          </a:p>
        </p:txBody>
      </p:sp>
    </p:spTree>
    <p:extLst>
      <p:ext uri="{BB962C8B-B14F-4D97-AF65-F5344CB8AC3E}">
        <p14:creationId xmlns:p14="http://schemas.microsoft.com/office/powerpoint/2010/main" val="4010795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The left plot indicates a continuous decrease in relative humidity over a 30-hour period from the ice edge. This trend suggests that the air mass is becoming progressively drier as it moves away from the ice edge, likely due to encountering colder and drier conditions or through adiabatic warming and drying as the air descends.</a:t>
            </a:r>
          </a:p>
          <a:p>
            <a:pPr algn="l"/>
            <a:r>
              <a:rPr lang="en-US" b="0" i="0" dirty="0">
                <a:solidFill>
                  <a:srgbClr val="374151"/>
                </a:solidFill>
                <a:effectLst/>
                <a:latin typeface="Söhne"/>
              </a:rPr>
              <a:t>The right plot shows the mean relative humidity over time at the </a:t>
            </a:r>
            <a:r>
              <a:rPr lang="en-US" b="0" i="0" dirty="0" err="1">
                <a:solidFill>
                  <a:srgbClr val="374151"/>
                </a:solidFill>
                <a:effectLst/>
                <a:latin typeface="Söhne"/>
              </a:rPr>
              <a:t>Andenes</a:t>
            </a:r>
            <a:r>
              <a:rPr lang="en-US" b="0" i="0" dirty="0">
                <a:solidFill>
                  <a:srgbClr val="374151"/>
                </a:solidFill>
                <a:effectLst/>
                <a:latin typeface="Söhne"/>
              </a:rPr>
              <a:t> site. It exhibits a rise in relative humidity during the early hours, reaches a peak, and then sharply drops towards the evening. This pattern is indicative of a diurnal cycle, with humidity building up during the cooler morning hours, peaking, and then dropping in the evening as the temperature decreases.</a:t>
            </a:r>
          </a:p>
          <a:p>
            <a:pPr algn="l"/>
            <a:r>
              <a:rPr lang="en-US" b="0" i="0" dirty="0">
                <a:solidFill>
                  <a:srgbClr val="374151"/>
                </a:solidFill>
                <a:effectLst/>
                <a:latin typeface="Söhne"/>
              </a:rPr>
              <a:t>Together, the plots illustrate that relative humidity is influenced by both large-scale movements of air masses, which show a decreasing trend away from the ice edge, and local diurnal cycles, which create fluctuations in humidity levels at a specific location like </a:t>
            </a:r>
            <a:r>
              <a:rPr lang="en-US" b="0" i="0" dirty="0" err="1">
                <a:solidFill>
                  <a:srgbClr val="374151"/>
                </a:solidFill>
                <a:effectLst/>
                <a:latin typeface="Söhne"/>
              </a:rPr>
              <a:t>Andenes</a:t>
            </a:r>
            <a:r>
              <a:rPr lang="en-US" b="0" i="0" dirty="0">
                <a:solidFill>
                  <a:srgbClr val="374151"/>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18</a:t>
            </a:fld>
            <a:endParaRPr lang="en-US" dirty="0"/>
          </a:p>
        </p:txBody>
      </p:sp>
    </p:spTree>
    <p:extLst>
      <p:ext uri="{BB962C8B-B14F-4D97-AF65-F5344CB8AC3E}">
        <p14:creationId xmlns:p14="http://schemas.microsoft.com/office/powerpoint/2010/main" val="3894828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Left Plot - Sensible Heat Flux from Ice Edge:</a:t>
            </a:r>
          </a:p>
          <a:p>
            <a:pPr algn="l"/>
            <a:r>
              <a:rPr lang="en-US" b="0" i="0" dirty="0">
                <a:solidFill>
                  <a:srgbClr val="374151"/>
                </a:solidFill>
                <a:effectLst/>
                <a:latin typeface="Söhne"/>
              </a:rPr>
              <a:t>The plot shows a relatively constant, slightly negative sensible heat flux over a 30-hour period. This suggests a consistent loss of heat from the surface to the atmosphere, which is typical in cold environments where the air above the surface is warmer than the ice.</a:t>
            </a:r>
          </a:p>
          <a:p>
            <a:pPr algn="l"/>
            <a:r>
              <a:rPr lang="en-US" b="1" i="0" dirty="0">
                <a:effectLst/>
                <a:latin typeface="Söhne"/>
              </a:rPr>
              <a:t>Right Plot - Sensible Heat Flux at </a:t>
            </a:r>
            <a:r>
              <a:rPr lang="en-US" b="1" i="0" dirty="0" err="1">
                <a:effectLst/>
                <a:latin typeface="Söhne"/>
              </a:rPr>
              <a:t>Andenes</a:t>
            </a:r>
            <a:r>
              <a:rPr lang="en-US" b="1" i="0" dirty="0">
                <a:effectLst/>
                <a:latin typeface="Söhne"/>
              </a:rPr>
              <a:t>:</a:t>
            </a:r>
          </a:p>
          <a:p>
            <a:pPr algn="l"/>
            <a:r>
              <a:rPr lang="en-US" b="0" i="0" dirty="0">
                <a:solidFill>
                  <a:srgbClr val="374151"/>
                </a:solidFill>
                <a:effectLst/>
                <a:latin typeface="Söhne"/>
              </a:rPr>
              <a:t>This plot exhibits significant variability in sensible heat flux over a 24-hour period, with values fluctuating above and below zero. The positive values indicate periods when the surface is warming the air above (usually during the day), and negative values represent cooling of the surface (typically during the night). The sharp spikes, particularly the one late in the day, could indicate specific events that caused rapid changes in heat flux, such as a change in cloud cover or a sudden shift in wind bringing different air masses.</a:t>
            </a:r>
          </a:p>
          <a:p>
            <a:pPr algn="l"/>
            <a:r>
              <a:rPr lang="en-US" b="1" i="0" dirty="0">
                <a:effectLst/>
                <a:latin typeface="Söhne"/>
              </a:rPr>
              <a:t>Combined Analysis:</a:t>
            </a:r>
          </a:p>
          <a:p>
            <a:pPr algn="l"/>
            <a:r>
              <a:rPr lang="en-US" b="0" i="0" dirty="0">
                <a:solidFill>
                  <a:srgbClr val="374151"/>
                </a:solidFill>
                <a:effectLst/>
                <a:latin typeface="Söhne"/>
              </a:rPr>
              <a:t>Together, these plots suggest different local conditions and processes at play. The consistent pattern from the ice edge aligns with the expectation of a stable and cold surface continuously cooling the overlying air. In contrast, the </a:t>
            </a:r>
            <a:r>
              <a:rPr lang="en-US" b="0" i="0" dirty="0" err="1">
                <a:solidFill>
                  <a:srgbClr val="374151"/>
                </a:solidFill>
                <a:effectLst/>
                <a:latin typeface="Söhne"/>
              </a:rPr>
              <a:t>Andenes</a:t>
            </a:r>
            <a:r>
              <a:rPr lang="en-US" b="0" i="0" dirty="0">
                <a:solidFill>
                  <a:srgbClr val="374151"/>
                </a:solidFill>
                <a:effectLst/>
                <a:latin typeface="Söhne"/>
              </a:rPr>
              <a:t> site shows diurnal variability affected by local weather conditions, surface heating and cooling, and possibly other atmospheric phenomena.</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19</a:t>
            </a:fld>
            <a:endParaRPr lang="en-US" dirty="0"/>
          </a:p>
        </p:txBody>
      </p:sp>
    </p:spTree>
    <p:extLst>
      <p:ext uri="{BB962C8B-B14F-4D97-AF65-F5344CB8AC3E}">
        <p14:creationId xmlns:p14="http://schemas.microsoft.com/office/powerpoint/2010/main" val="69144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Left Plot - Latent Heat Flux from Ice Edge:</a:t>
            </a:r>
          </a:p>
          <a:p>
            <a:pPr algn="l"/>
            <a:r>
              <a:rPr lang="en-US" b="0" i="0" dirty="0">
                <a:solidFill>
                  <a:srgbClr val="374151"/>
                </a:solidFill>
                <a:effectLst/>
                <a:latin typeface="Söhne"/>
              </a:rPr>
              <a:t>The left plot shows a nearly constant latent heat flux, with slightly negative values over a 30-hour period. This indicates a consistent release of heat from the surface to the atmosphere, likely due to sublimation or evaporation at the ice edge, which is a less intense process than sensible heat flux.</a:t>
            </a:r>
          </a:p>
          <a:p>
            <a:pPr algn="l"/>
            <a:r>
              <a:rPr lang="en-US" b="1" i="0" dirty="0">
                <a:effectLst/>
                <a:latin typeface="Söhne"/>
              </a:rPr>
              <a:t>Right Plot - Latent Heat Flux at </a:t>
            </a:r>
            <a:r>
              <a:rPr lang="en-US" b="1" i="0" dirty="0" err="1">
                <a:effectLst/>
                <a:latin typeface="Söhne"/>
              </a:rPr>
              <a:t>Andenes</a:t>
            </a:r>
            <a:r>
              <a:rPr lang="en-US" b="1" i="0" dirty="0">
                <a:effectLst/>
                <a:latin typeface="Söhne"/>
              </a:rPr>
              <a:t>:</a:t>
            </a:r>
          </a:p>
          <a:p>
            <a:pPr algn="l"/>
            <a:r>
              <a:rPr lang="en-US" b="0" i="0" dirty="0">
                <a:solidFill>
                  <a:srgbClr val="374151"/>
                </a:solidFill>
                <a:effectLst/>
                <a:latin typeface="Söhne"/>
              </a:rPr>
              <a:t>The right plot presents more variability in latent heat flux throughout the day. Peaks suggest moments of increased evaporation or sublimation, possibly due to higher temperatures or wind events that enhance the transfer of moisture from the surface to the atmosphere. The negative dips could represent condensation events, where latent heat is released as moisture in the air transitions to dew or frost.</a:t>
            </a:r>
          </a:p>
          <a:p>
            <a:pPr algn="l"/>
            <a:r>
              <a:rPr lang="en-US" b="1" i="0" dirty="0">
                <a:effectLst/>
                <a:latin typeface="Söhne"/>
              </a:rPr>
              <a:t>Combined Analysis:</a:t>
            </a:r>
          </a:p>
          <a:p>
            <a:pPr algn="l"/>
            <a:r>
              <a:rPr lang="en-US" b="0" i="0" dirty="0">
                <a:solidFill>
                  <a:srgbClr val="374151"/>
                </a:solidFill>
                <a:effectLst/>
                <a:latin typeface="Söhne"/>
              </a:rPr>
              <a:t>The constant, negative latent heat flux at the ice edge is indicative of a stable environment where the ice surface consistently loses moisture. At </a:t>
            </a:r>
            <a:r>
              <a:rPr lang="en-US" b="0" i="0" dirty="0" err="1">
                <a:solidFill>
                  <a:srgbClr val="374151"/>
                </a:solidFill>
                <a:effectLst/>
                <a:latin typeface="Söhne"/>
              </a:rPr>
              <a:t>Andenes</a:t>
            </a:r>
            <a:r>
              <a:rPr lang="en-US" b="0" i="0" dirty="0">
                <a:solidFill>
                  <a:srgbClr val="374151"/>
                </a:solidFill>
                <a:effectLst/>
                <a:latin typeface="Söhne"/>
              </a:rPr>
              <a:t>, the fluctuating latent heat flux values suggest a more dynamic environment with episodic moisture transfer events influenced by local conditions such as temperature changes, wind patterns, and possibly the presence of open water or moisture sources.</a:t>
            </a:r>
          </a:p>
          <a:p>
            <a:pPr algn="l"/>
            <a:r>
              <a:rPr lang="en-US" b="1" i="0" dirty="0">
                <a:effectLst/>
                <a:latin typeface="Söhne"/>
              </a:rPr>
              <a:t>Conclusion:</a:t>
            </a:r>
          </a:p>
          <a:p>
            <a:pPr algn="l"/>
            <a:r>
              <a:rPr lang="en-US" b="0" i="0" dirty="0">
                <a:solidFill>
                  <a:srgbClr val="374151"/>
                </a:solidFill>
                <a:effectLst/>
                <a:latin typeface="Söhne"/>
              </a:rPr>
              <a:t>The latent heat flux data shows how different surface conditions at the ice edge and </a:t>
            </a:r>
            <a:r>
              <a:rPr lang="en-US" b="0" i="0" dirty="0" err="1">
                <a:solidFill>
                  <a:srgbClr val="374151"/>
                </a:solidFill>
                <a:effectLst/>
                <a:latin typeface="Söhne"/>
              </a:rPr>
              <a:t>Andenes</a:t>
            </a:r>
            <a:r>
              <a:rPr lang="en-US" b="0" i="0" dirty="0">
                <a:solidFill>
                  <a:srgbClr val="374151"/>
                </a:solidFill>
                <a:effectLst/>
                <a:latin typeface="Söhne"/>
              </a:rPr>
              <a:t> impact the moisture transfer processes in these polar regions. The consistent pattern from the ice edge contrasts with the dynamic, diurnal, and event-driven variations at </a:t>
            </a:r>
            <a:r>
              <a:rPr lang="en-US" b="0" i="0" dirty="0" err="1">
                <a:solidFill>
                  <a:srgbClr val="374151"/>
                </a:solidFill>
                <a:effectLst/>
                <a:latin typeface="Söhne"/>
              </a:rPr>
              <a:t>Andenes</a:t>
            </a:r>
            <a:r>
              <a:rPr lang="en-US" b="0" i="0" dirty="0">
                <a:solidFill>
                  <a:srgbClr val="374151"/>
                </a:solidFill>
                <a:effectLst/>
                <a:latin typeface="Söhne"/>
              </a:rPr>
              <a:t>, highlighting the complex interactions between the surface and the atmosphere in these distinct locations.</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20</a:t>
            </a:fld>
            <a:endParaRPr lang="en-US" dirty="0"/>
          </a:p>
        </p:txBody>
      </p:sp>
    </p:spTree>
    <p:extLst>
      <p:ext uri="{BB962C8B-B14F-4D97-AF65-F5344CB8AC3E}">
        <p14:creationId xmlns:p14="http://schemas.microsoft.com/office/powerpoint/2010/main" val="14921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2</a:t>
            </a:fld>
            <a:endParaRPr lang="en-US" dirty="0"/>
          </a:p>
        </p:txBody>
      </p:sp>
    </p:spTree>
    <p:extLst>
      <p:ext uri="{BB962C8B-B14F-4D97-AF65-F5344CB8AC3E}">
        <p14:creationId xmlns:p14="http://schemas.microsoft.com/office/powerpoint/2010/main" val="153281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F1F1F"/>
                </a:solidFill>
                <a:effectLst/>
                <a:latin typeface="Arial" panose="020B0604020202020204" pitchFamily="34" charset="0"/>
              </a:rPr>
              <a:t>The marine boundary layer (MBL) is the lowest layer of the atmosphere that is directly influenced by the ocean. </a:t>
            </a:r>
          </a:p>
          <a:p>
            <a:r>
              <a:rPr lang="en-US" sz="1800" b="0" i="0" u="none" strike="noStrike" dirty="0">
                <a:solidFill>
                  <a:srgbClr val="1F1F1F"/>
                </a:solidFill>
                <a:effectLst/>
                <a:latin typeface="Arial" panose="020B0604020202020204" pitchFamily="34" charset="0"/>
              </a:rPr>
              <a:t>It is typically shallow, but can deepen significantly during cold air outbreaks. </a:t>
            </a:r>
          </a:p>
          <a:p>
            <a:r>
              <a:rPr lang="en-US" sz="1800" b="0" i="0" u="none" strike="noStrike" dirty="0">
                <a:solidFill>
                  <a:srgbClr val="1F1F1F"/>
                </a:solidFill>
                <a:effectLst/>
                <a:latin typeface="Arial" panose="020B0604020202020204" pitchFamily="34" charset="0"/>
              </a:rPr>
              <a:t>Cold air outbreaks are periods of time when cold air blows over a warmer ocean surface, leading to the formation of shallow convective clouds.</a:t>
            </a:r>
          </a:p>
          <a:p>
            <a:r>
              <a:rPr lang="en-US" b="0" i="0" dirty="0">
                <a:solidFill>
                  <a:srgbClr val="374151"/>
                </a:solidFill>
                <a:effectLst/>
                <a:latin typeface="Söhne"/>
              </a:rPr>
              <a:t>During a cold air outbreak in winter, especially over the ocean, you would typically expect a shallow, stable boundary layer capped by a strong temperature inversion. </a:t>
            </a:r>
          </a:p>
          <a:p>
            <a:r>
              <a:rPr lang="en-US" b="0" i="0" dirty="0">
                <a:solidFill>
                  <a:srgbClr val="374151"/>
                </a:solidFill>
                <a:effectLst/>
                <a:latin typeface="Söhne"/>
              </a:rPr>
              <a:t>Turbulence near the surface, driven by the temperature contrast and wind, and the potential formation of low-level clouds are also key features. </a:t>
            </a:r>
          </a:p>
          <a:p>
            <a:r>
              <a:rPr lang="en-US" b="0" i="0" dirty="0">
                <a:solidFill>
                  <a:srgbClr val="374151"/>
                </a:solidFill>
                <a:effectLst/>
                <a:latin typeface="Söhne"/>
              </a:rPr>
              <a:t>The specific conditions can vary based on the intensity of the cold air outbreak, sea surface conditions, and prevailing winds.</a:t>
            </a:r>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3</a:t>
            </a:fld>
            <a:endParaRPr lang="en-US" dirty="0"/>
          </a:p>
        </p:txBody>
      </p:sp>
    </p:spTree>
    <p:extLst>
      <p:ext uri="{BB962C8B-B14F-4D97-AF65-F5344CB8AC3E}">
        <p14:creationId xmlns:p14="http://schemas.microsoft.com/office/powerpoint/2010/main" val="994660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follow the air parcel from the artic ice edge downwards. That is what we assume in the class model.</a:t>
            </a:r>
          </a:p>
        </p:txBody>
      </p:sp>
      <p:sp>
        <p:nvSpPr>
          <p:cNvPr id="4" name="Slide Number Placeholder 3"/>
          <p:cNvSpPr>
            <a:spLocks noGrp="1"/>
          </p:cNvSpPr>
          <p:nvPr>
            <p:ph type="sldNum" sz="quarter" idx="5"/>
          </p:nvPr>
        </p:nvSpPr>
        <p:spPr/>
        <p:txBody>
          <a:bodyPr/>
          <a:lstStyle/>
          <a:p>
            <a:fld id="{0F59A8F8-ADC6-401C-83FE-1703170D9E28}" type="slidenum">
              <a:rPr lang="en-US" smtClean="0"/>
              <a:t>5</a:t>
            </a:fld>
            <a:endParaRPr lang="en-US" dirty="0"/>
          </a:p>
        </p:txBody>
      </p:sp>
    </p:spTree>
    <p:extLst>
      <p:ext uri="{BB962C8B-B14F-4D97-AF65-F5344CB8AC3E}">
        <p14:creationId xmlns:p14="http://schemas.microsoft.com/office/powerpoint/2010/main" val="137734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is a simple model. It is timely resolved but not horizontally or vertically resolved.</a:t>
            </a:r>
          </a:p>
          <a:p>
            <a:r>
              <a:rPr lang="en-US" dirty="0" err="1"/>
              <a:t>Lagrangian</a:t>
            </a:r>
            <a:r>
              <a:rPr lang="en-US" dirty="0"/>
              <a:t> parcel move from the ice over 18 </a:t>
            </a:r>
            <a:r>
              <a:rPr lang="en-US" dirty="0" err="1"/>
              <a:t>hrs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is to follow the air parcel from the artic ice edge downwards. That is what we assume in the class model.</a:t>
            </a:r>
          </a:p>
          <a:p>
            <a:r>
              <a:rPr lang="en-US" dirty="0"/>
              <a:t>Look at what is happening at the observational site too.</a:t>
            </a:r>
          </a:p>
        </p:txBody>
      </p:sp>
      <p:sp>
        <p:nvSpPr>
          <p:cNvPr id="4" name="Slide Number Placeholder 3"/>
          <p:cNvSpPr>
            <a:spLocks noGrp="1"/>
          </p:cNvSpPr>
          <p:nvPr>
            <p:ph type="sldNum" sz="quarter" idx="5"/>
          </p:nvPr>
        </p:nvSpPr>
        <p:spPr/>
        <p:txBody>
          <a:bodyPr/>
          <a:lstStyle/>
          <a:p>
            <a:fld id="{0F59A8F8-ADC6-401C-83FE-1703170D9E28}" type="slidenum">
              <a:rPr lang="en-US" smtClean="0"/>
              <a:t>7</a:t>
            </a:fld>
            <a:endParaRPr lang="en-US" dirty="0"/>
          </a:p>
        </p:txBody>
      </p:sp>
    </p:spTree>
    <p:extLst>
      <p:ext uri="{BB962C8B-B14F-4D97-AF65-F5344CB8AC3E}">
        <p14:creationId xmlns:p14="http://schemas.microsoft.com/office/powerpoint/2010/main" val="2860938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Lagrangian</a:t>
            </a:r>
            <a:r>
              <a:rPr lang="en-US" dirty="0"/>
              <a:t> parcel move from the ice over 18 hrs.</a:t>
            </a:r>
          </a:p>
          <a:p>
            <a:r>
              <a:rPr lang="en-US" dirty="0"/>
              <a:t>Temperature at the artic edge is -15C which correspond to lower q0.</a:t>
            </a:r>
          </a:p>
          <a:p>
            <a:r>
              <a:rPr lang="en-US" dirty="0"/>
              <a:t>Ro = 0 because there wasn’t much stable layer.</a:t>
            </a:r>
          </a:p>
          <a:p>
            <a:r>
              <a:rPr lang="en-US" dirty="0"/>
              <a:t>Delta-q = -0.1 since there is not that much water vapor in the artic.</a:t>
            </a:r>
          </a:p>
          <a:p>
            <a:r>
              <a:rPr lang="en-US" dirty="0" err="1"/>
              <a:t>q_Adv</a:t>
            </a:r>
            <a:r>
              <a:rPr lang="en-US" dirty="0"/>
              <a:t> = we assume this is </a:t>
            </a:r>
            <a:r>
              <a:rPr lang="en-US" dirty="0" err="1"/>
              <a:t>Lagrangian</a:t>
            </a:r>
            <a:r>
              <a:rPr lang="en-US" dirty="0"/>
              <a:t> so we assume no advection.</a:t>
            </a:r>
          </a:p>
        </p:txBody>
      </p:sp>
      <p:sp>
        <p:nvSpPr>
          <p:cNvPr id="4" name="Slide Number Placeholder 3"/>
          <p:cNvSpPr>
            <a:spLocks noGrp="1"/>
          </p:cNvSpPr>
          <p:nvPr>
            <p:ph type="sldNum" sz="quarter" idx="5"/>
          </p:nvPr>
        </p:nvSpPr>
        <p:spPr/>
        <p:txBody>
          <a:bodyPr/>
          <a:lstStyle/>
          <a:p>
            <a:fld id="{0F59A8F8-ADC6-401C-83FE-1703170D9E28}" type="slidenum">
              <a:rPr lang="en-US" smtClean="0"/>
              <a:t>8</a:t>
            </a:fld>
            <a:endParaRPr lang="en-US" dirty="0"/>
          </a:p>
        </p:txBody>
      </p:sp>
    </p:spTree>
    <p:extLst>
      <p:ext uri="{BB962C8B-B14F-4D97-AF65-F5344CB8AC3E}">
        <p14:creationId xmlns:p14="http://schemas.microsoft.com/office/powerpoint/2010/main" val="304900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it is over water, radiation is turned off</a:t>
            </a:r>
          </a:p>
        </p:txBody>
      </p:sp>
      <p:sp>
        <p:nvSpPr>
          <p:cNvPr id="4" name="Slide Number Placeholder 3"/>
          <p:cNvSpPr>
            <a:spLocks noGrp="1"/>
          </p:cNvSpPr>
          <p:nvPr>
            <p:ph type="sldNum" sz="quarter" idx="5"/>
          </p:nvPr>
        </p:nvSpPr>
        <p:spPr/>
        <p:txBody>
          <a:bodyPr/>
          <a:lstStyle/>
          <a:p>
            <a:fld id="{0F59A8F8-ADC6-401C-83FE-1703170D9E28}" type="slidenum">
              <a:rPr lang="en-US" smtClean="0"/>
              <a:t>10</a:t>
            </a:fld>
            <a:endParaRPr lang="en-US" dirty="0"/>
          </a:p>
        </p:txBody>
      </p:sp>
    </p:spTree>
    <p:extLst>
      <p:ext uri="{BB962C8B-B14F-4D97-AF65-F5344CB8AC3E}">
        <p14:creationId xmlns:p14="http://schemas.microsoft.com/office/powerpoint/2010/main" val="106212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Initial Dip:</a:t>
            </a:r>
            <a:r>
              <a:rPr lang="en-US" b="0" i="0" dirty="0">
                <a:solidFill>
                  <a:srgbClr val="374151"/>
                </a:solidFill>
                <a:effectLst/>
                <a:latin typeface="Söhne"/>
              </a:rPr>
              <a:t> There is an initial sharp decrease in the boundary layer height at the very beginning. This could indicate rapid cooling or stabilization of the boundary layer when the air first comes into contact with the ice edge.</a:t>
            </a:r>
          </a:p>
          <a:p>
            <a:pPr algn="l">
              <a:buFont typeface="+mj-lt"/>
              <a:buAutoNum type="arabicPeriod"/>
            </a:pPr>
            <a:r>
              <a:rPr lang="en-US" b="1" i="0" dirty="0">
                <a:solidFill>
                  <a:srgbClr val="374151"/>
                </a:solidFill>
                <a:effectLst/>
                <a:latin typeface="Söhne"/>
              </a:rPr>
              <a:t>Steady Increase:</a:t>
            </a:r>
            <a:r>
              <a:rPr lang="en-US" b="0" i="0" dirty="0">
                <a:solidFill>
                  <a:srgbClr val="374151"/>
                </a:solidFill>
                <a:effectLst/>
                <a:latin typeface="Söhne"/>
              </a:rPr>
              <a:t> After the initial drop, the boundary layer height increases steadily over time. This could be a result of the cold air mass picking up heat and moisture from the open water, which destabilizes the boundary layer and promotes its growth.</a:t>
            </a:r>
          </a:p>
          <a:p>
            <a:pPr algn="l">
              <a:buFont typeface="+mj-lt"/>
              <a:buAutoNum type="arabicPeriod"/>
            </a:pPr>
            <a:r>
              <a:rPr lang="en-US" b="1" i="0" dirty="0">
                <a:solidFill>
                  <a:srgbClr val="374151"/>
                </a:solidFill>
                <a:effectLst/>
                <a:latin typeface="Söhne"/>
              </a:rPr>
              <a:t>No Diurnal Pattern:</a:t>
            </a:r>
            <a:r>
              <a:rPr lang="en-US" b="0" i="0" dirty="0">
                <a:solidFill>
                  <a:srgbClr val="374151"/>
                </a:solidFill>
                <a:effectLst/>
                <a:latin typeface="Söhne"/>
              </a:rPr>
              <a:t> The graph does not show any obvious diurnal pattern, which would typically be characterized by rises and falls corresponding to day-night cycles. This could suggest that the impact of the cold air outbreak and the ice-water interface is the dominant process controlling the boundary layer height, rather than solar heating.</a:t>
            </a:r>
          </a:p>
          <a:p>
            <a:pPr algn="l">
              <a:buFont typeface="+mj-lt"/>
              <a:buAutoNum type="arabicPeriod"/>
            </a:pPr>
            <a:r>
              <a:rPr lang="en-US" b="1" i="0" dirty="0">
                <a:solidFill>
                  <a:srgbClr val="374151"/>
                </a:solidFill>
                <a:effectLst/>
                <a:latin typeface="Söhne"/>
              </a:rPr>
              <a:t>Continuous Growth:</a:t>
            </a:r>
            <a:r>
              <a:rPr lang="en-US" b="0" i="0" dirty="0">
                <a:solidFill>
                  <a:srgbClr val="374151"/>
                </a:solidFill>
                <a:effectLst/>
                <a:latin typeface="Söhne"/>
              </a:rPr>
              <a:t> The continuous growth over a 30-hour period suggests a sustained cold air outbreak event. The heat flux from the ocean is likely strong enough to continue destabilizing the boundary layer, allowing it to grow in height.</a:t>
            </a:r>
          </a:p>
          <a:p>
            <a:pPr algn="l">
              <a:buFont typeface="+mj-lt"/>
              <a:buAutoNum type="arabicPeriod"/>
            </a:pPr>
            <a:r>
              <a:rPr lang="en-US" b="1" i="0" dirty="0">
                <a:solidFill>
                  <a:srgbClr val="374151"/>
                </a:solidFill>
                <a:effectLst/>
                <a:latin typeface="Söhne"/>
              </a:rPr>
              <a:t>Boundary Layer Dynamics:</a:t>
            </a:r>
            <a:r>
              <a:rPr lang="en-US" b="0" i="0" dirty="0">
                <a:solidFill>
                  <a:srgbClr val="374151"/>
                </a:solidFill>
                <a:effectLst/>
                <a:latin typeface="Söhne"/>
              </a:rPr>
              <a:t> The nature of the boundary layer growth suggests that the dynamics of the cold air outbreak are complex. The steady increase in height could indicate a gradual adjustment of the marine boundary layer to the underlying sea surface conditions and the ongoing heat and moisture fluxes.</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12</a:t>
            </a:fld>
            <a:endParaRPr lang="en-US" dirty="0"/>
          </a:p>
        </p:txBody>
      </p:sp>
    </p:spTree>
    <p:extLst>
      <p:ext uri="{BB962C8B-B14F-4D97-AF65-F5344CB8AC3E}">
        <p14:creationId xmlns:p14="http://schemas.microsoft.com/office/powerpoint/2010/main" val="2229866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74151"/>
                </a:solidFill>
                <a:effectLst/>
                <a:latin typeface="Söhne"/>
              </a:rPr>
              <a:t>Stable Profile:</a:t>
            </a:r>
            <a:r>
              <a:rPr lang="en-US" b="0" i="0" dirty="0">
                <a:solidFill>
                  <a:srgbClr val="374151"/>
                </a:solidFill>
                <a:effectLst/>
                <a:latin typeface="Söhne"/>
              </a:rPr>
              <a:t> The potential temperature appears to be fairly uniform with height throughout the day, indicating a stable stratification in the boundary layer. This is typical during cold air outbreaks, where strong temperature inversions can suppress vertical mixing.</a:t>
            </a:r>
          </a:p>
          <a:p>
            <a:pPr algn="l">
              <a:buFont typeface="Arial" panose="020B0604020202020204" pitchFamily="34" charset="0"/>
              <a:buChar char="•"/>
            </a:pPr>
            <a:r>
              <a:rPr lang="en-US" b="1" i="0" dirty="0">
                <a:solidFill>
                  <a:srgbClr val="374151"/>
                </a:solidFill>
                <a:effectLst/>
                <a:latin typeface="Söhne"/>
              </a:rPr>
              <a:t>Potential Temperature Range:</a:t>
            </a:r>
            <a:r>
              <a:rPr lang="en-US" b="0" i="0" dirty="0">
                <a:solidFill>
                  <a:srgbClr val="374151"/>
                </a:solidFill>
                <a:effectLst/>
                <a:latin typeface="Söhne"/>
              </a:rPr>
              <a:t> The potential temperature remains within a narrow range, suggesting that the vertical temperature gradient is quite stable.</a:t>
            </a:r>
          </a:p>
          <a:p>
            <a:pPr algn="l">
              <a:buFont typeface="Arial" panose="020B0604020202020204" pitchFamily="34" charset="0"/>
              <a:buChar char="•"/>
            </a:pPr>
            <a:r>
              <a:rPr lang="en-US" b="1" i="0" dirty="0">
                <a:solidFill>
                  <a:srgbClr val="374151"/>
                </a:solidFill>
                <a:effectLst/>
                <a:latin typeface="Söhne"/>
              </a:rPr>
              <a:t>No Significant Diurnal Variation:</a:t>
            </a:r>
            <a:r>
              <a:rPr lang="en-US" b="0" i="0" dirty="0">
                <a:solidFill>
                  <a:srgbClr val="374151"/>
                </a:solidFill>
                <a:effectLst/>
                <a:latin typeface="Söhne"/>
              </a:rPr>
              <a:t> There is no clear indication of diurnal warming or cooling, which would be shown by a significant shift in colors (potential temperature) with time. This reinforces the influence of the cold air outbreak on maintaining a stable boundary layer.</a:t>
            </a:r>
          </a:p>
          <a:p>
            <a:pPr algn="l">
              <a:buFont typeface="Arial" panose="020B0604020202020204" pitchFamily="34" charset="0"/>
              <a:buChar char="•"/>
            </a:pPr>
            <a:r>
              <a:rPr lang="en-US" b="1" i="0" dirty="0">
                <a:solidFill>
                  <a:srgbClr val="374151"/>
                </a:solidFill>
                <a:effectLst/>
                <a:latin typeface="Söhne"/>
              </a:rPr>
              <a:t>Higher Temperatures Aloft:</a:t>
            </a:r>
            <a:r>
              <a:rPr lang="en-US" b="0" i="0" dirty="0">
                <a:solidFill>
                  <a:srgbClr val="374151"/>
                </a:solidFill>
                <a:effectLst/>
                <a:latin typeface="Söhne"/>
              </a:rPr>
              <a:t> The lighter colors (warmer potential temperatures) at the upper levels of the graph may indicate a capping inversion, which is a warmer layer of air above the cooler air closer to the surface. This inversion can act as a lid, limiting vertical motion.</a:t>
            </a:r>
          </a:p>
          <a:p>
            <a:pPr algn="l">
              <a:buFont typeface="Arial" panose="020B0604020202020204" pitchFamily="34" charset="0"/>
              <a:buChar char="•"/>
            </a:pPr>
            <a:r>
              <a:rPr lang="en-US" b="1" i="0" dirty="0">
                <a:solidFill>
                  <a:srgbClr val="374151"/>
                </a:solidFill>
                <a:effectLst/>
                <a:latin typeface="Söhne"/>
              </a:rPr>
              <a:t>Implications for Weather Conditions:</a:t>
            </a:r>
            <a:r>
              <a:rPr lang="en-US" b="0" i="0" dirty="0">
                <a:solidFill>
                  <a:srgbClr val="374151"/>
                </a:solidFill>
                <a:effectLst/>
                <a:latin typeface="Söhne"/>
              </a:rPr>
              <a:t> Such a stable profile may lead to calm but cold weather conditions at the surface, with limited cloud development unless there is sufficient moisture and a disturbance to lift the air.</a:t>
            </a:r>
          </a:p>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13</a:t>
            </a:fld>
            <a:endParaRPr lang="en-US" dirty="0"/>
          </a:p>
        </p:txBody>
      </p:sp>
    </p:spTree>
    <p:extLst>
      <p:ext uri="{BB962C8B-B14F-4D97-AF65-F5344CB8AC3E}">
        <p14:creationId xmlns:p14="http://schemas.microsoft.com/office/powerpoint/2010/main" val="376566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12D8-7C6C-4C06-C62D-960DED6AA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341819-AFEF-4D48-2F47-94342844AB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B27CF-C419-22D7-C4A7-A4751C2FBABF}"/>
              </a:ext>
            </a:extLst>
          </p:cNvPr>
          <p:cNvSpPr>
            <a:spLocks noGrp="1"/>
          </p:cNvSpPr>
          <p:nvPr>
            <p:ph type="dt" sz="half" idx="10"/>
          </p:nvPr>
        </p:nvSpPr>
        <p:spPr/>
        <p:txBody>
          <a:bodyPr/>
          <a:lstStyle/>
          <a:p>
            <a:fld id="{BBA5B9C7-313B-6E47-A736-BDFB51C978D9}"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22A91C27-722F-640E-98A5-BF45FEB49C24}"/>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796D15BC-3E46-7BAD-52DE-F050DA3412E9}"/>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46309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B85B-6746-B4A7-8180-32B776A8D3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2D9C10-E188-7041-BC9E-868CCE80CB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E2C2F-C22A-4768-FCF7-310ABEC98287}"/>
              </a:ext>
            </a:extLst>
          </p:cNvPr>
          <p:cNvSpPr>
            <a:spLocks noGrp="1"/>
          </p:cNvSpPr>
          <p:nvPr>
            <p:ph type="dt" sz="half" idx="10"/>
          </p:nvPr>
        </p:nvSpPr>
        <p:spPr/>
        <p:txBody>
          <a:bodyPr/>
          <a:lstStyle/>
          <a:p>
            <a:fld id="{32492B7B-6323-FB4B-8B54-4B26CA400296}"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70AFB096-7E9D-B7C4-9585-EBD273E83E6E}"/>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62588526-DD29-9387-0D1A-5CD01B3AD8E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73984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833BE-6D5F-E0BA-2044-8C3980A02B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3C2A8D-8DE7-9F80-F8C6-E4F66784A4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B8E12-BFD6-EB0D-75C7-29235EB8C52F}"/>
              </a:ext>
            </a:extLst>
          </p:cNvPr>
          <p:cNvSpPr>
            <a:spLocks noGrp="1"/>
          </p:cNvSpPr>
          <p:nvPr>
            <p:ph type="dt" sz="half" idx="10"/>
          </p:nvPr>
        </p:nvSpPr>
        <p:spPr/>
        <p:txBody>
          <a:bodyPr/>
          <a:lstStyle/>
          <a:p>
            <a:fld id="{C13222F5-87DB-0C4D-93CA-5B5A3FCF957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AE98AFB5-C9C7-9B50-E532-6DE7B66359C6}"/>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8C142024-1299-02BB-A1F7-9CD253475658}"/>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5098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anchor="b" anchorCtr="0">
            <a:normAutofit/>
          </a:bodyPr>
          <a:lstStyle>
            <a:lvl1pPr algn="ctr">
              <a:defRPr sz="4400"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a:normAutofit/>
          </a:bodyPr>
          <a:lstStyle>
            <a:lvl1pPr>
              <a:defRPr sz="2000"/>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a:normAutofit/>
          </a:bodyPr>
          <a:lstStyle>
            <a:lvl1pPr>
              <a:defRPr sz="2000"/>
            </a:lvl1pPr>
          </a:lstStyle>
          <a:p>
            <a:r>
              <a:rPr lang="en-US"/>
              <a:t>Click icon to add picture</a:t>
            </a:r>
            <a:endParaRPr lang="en-US" dirty="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1480080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a:no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a:lstStyle/>
          <a:p>
            <a:fld id="{A472C185-86F9-B948-BC35-BEAB02583055}" type="datetime2">
              <a:rPr lang="en-US" smtClean="0"/>
              <a:t>Wednesday, November 29, 2023</a:t>
            </a:fld>
            <a:endParaRPr lang="en-US" dirty="0"/>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a:lstStyle/>
          <a:p>
            <a:r>
              <a:rPr lang="en-US"/>
              <a:t>Click icon to add picture</a:t>
            </a:r>
            <a:endParaRPr lang="en-US" dirty="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a:t>Marine Cold Air Outbreak, Convective Cell Tracking and Life Cycle Study</a:t>
            </a:r>
            <a:endParaRPr lang="en-US" dirty="0"/>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4788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a:norm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a:lstStyle/>
          <a:p>
            <a:fld id="{DCFEEB15-5F68-3941-BC88-26E3E0A8460B}" type="datetime2">
              <a:rPr lang="en-US" smtClean="0"/>
              <a:t>Wednesday, November 29, 2023</a:t>
            </a:fld>
            <a:endParaRPr lang="en-US" dirty="0"/>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a:lstStyle/>
          <a:p>
            <a:r>
              <a:rPr lang="en-US"/>
              <a:t>Click icon to add picture</a:t>
            </a:r>
            <a:endParaRPr lang="en-US" dirty="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a:lstStyle/>
          <a:p>
            <a:r>
              <a:rPr lang="en-US"/>
              <a:t>Click icon to add picture</a:t>
            </a:r>
            <a:endParaRPr lang="en-US" dirty="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a:lstStyle>
            <a:lvl1pPr>
              <a:defRPr>
                <a:solidFill>
                  <a:schemeClr val="bg1">
                    <a:lumMod val="50000"/>
                  </a:schemeClr>
                </a:solidFill>
              </a:defRPr>
            </a:lvl1pPr>
          </a:lstStyle>
          <a:p>
            <a:r>
              <a:rPr lang="en-US"/>
              <a:t>Marine Cold Air Outbreak, Convective Cell Tracking and Life Cycle Study</a:t>
            </a:r>
            <a:endParaRPr lang="en-US" dirty="0"/>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93477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anchor="b">
            <a:normAutofit/>
          </a:bodyPr>
          <a:lstStyle>
            <a:lvl1pPr algn="ctr">
              <a:defRPr sz="3000" baseline="0"/>
            </a:lvl1pPr>
          </a:lstStyle>
          <a:p>
            <a:r>
              <a:rPr lang="en-US" dirty="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lstStyle/>
          <a:p>
            <a:fld id="{3B305966-D25A-6346-98E0-34DA0B8929FA}"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317001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fld id="{3A4D73F1-34DF-BD49-9801-2CEF20108999}" type="datetime2">
              <a:rPr lang="en-US" smtClean="0"/>
              <a:t>Wednesday, November 29, 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612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a:noAutofit/>
          </a:bodyPr>
          <a:lstStyle>
            <a:lvl1pPr>
              <a:defRPr sz="36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a:lstStyle/>
          <a:p>
            <a:fld id="{AC6184B6-EDE1-8644-9437-34D3BFE5F4D2}" type="datetime2">
              <a:rPr lang="en-US" smtClean="0"/>
              <a:t>Wednesday, November 29, 2023</a:t>
            </a:fld>
            <a:endParaRPr lang="en-US" dirty="0"/>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a:lstStyle>
            <a:lvl1pPr algn="r">
              <a:defRPr/>
            </a:lvl1pPr>
          </a:lstStyle>
          <a:p>
            <a:r>
              <a:rPr lang="en-US"/>
              <a:t>Marine Cold Air Outbreak, Convective Cell Tracking and Life Cycle Study</a:t>
            </a:r>
            <a:endParaRPr lang="en-US" dirty="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a:lstStyle/>
          <a:p>
            <a:r>
              <a:rPr lang="en-US"/>
              <a:t>Click icon to add picture</a:t>
            </a:r>
            <a:endParaRPr lang="en-US" dirty="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135128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9843-5265-4293-E9B7-24BD00FC79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78695-19E7-014B-28CE-2E532B65F0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CCC2C-1AED-626D-5AED-B10B343831BB}"/>
              </a:ext>
            </a:extLst>
          </p:cNvPr>
          <p:cNvSpPr>
            <a:spLocks noGrp="1"/>
          </p:cNvSpPr>
          <p:nvPr>
            <p:ph type="dt" sz="half" idx="10"/>
          </p:nvPr>
        </p:nvSpPr>
        <p:spPr/>
        <p:txBody>
          <a:bodyPr/>
          <a:lstStyle/>
          <a:p>
            <a:fld id="{41449690-DD14-AC4B-A94F-2DC5E30A164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5ED7C6FA-5563-D6E8-AC2C-9A407237CA29}"/>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C99007F0-98D3-7D19-15E9-C0F0D3931B4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76200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DAEF-9CB3-EB1B-E84F-2B9E2BC35C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7D0226-F9AA-04A9-8C55-4955C375CE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71F7EB-D831-FCF0-129F-ABCA81F66041}"/>
              </a:ext>
            </a:extLst>
          </p:cNvPr>
          <p:cNvSpPr>
            <a:spLocks noGrp="1"/>
          </p:cNvSpPr>
          <p:nvPr>
            <p:ph type="dt" sz="half" idx="10"/>
          </p:nvPr>
        </p:nvSpPr>
        <p:spPr/>
        <p:txBody>
          <a:bodyPr/>
          <a:lstStyle/>
          <a:p>
            <a:fld id="{2A9917CD-44A6-8E46-A585-6ECF8F7EC468}"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CF0CBC35-8034-8541-4702-D52611D2A6E0}"/>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EEDD3C68-31D8-F1D7-9B33-B6F46CD10DAA}"/>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2180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FA36-904A-1CB3-4E03-E2F0F4BA3E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E210EB-C9A6-19C0-EE97-DCA8ABBF8F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E5F099-5BA5-5FD1-7354-8FA067B2D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3BBB5C-E11D-6009-2020-110D8ABFDADF}"/>
              </a:ext>
            </a:extLst>
          </p:cNvPr>
          <p:cNvSpPr>
            <a:spLocks noGrp="1"/>
          </p:cNvSpPr>
          <p:nvPr>
            <p:ph type="dt" sz="half" idx="10"/>
          </p:nvPr>
        </p:nvSpPr>
        <p:spPr/>
        <p:txBody>
          <a:bodyPr/>
          <a:lstStyle/>
          <a:p>
            <a:fld id="{BFD9548A-4A6C-8943-9B68-B1F5B0F715CD}" type="datetime2">
              <a:rPr lang="en-US" smtClean="0"/>
              <a:t>Wednesday, November 29, 2023</a:t>
            </a:fld>
            <a:endParaRPr lang="en-US" dirty="0"/>
          </a:p>
        </p:txBody>
      </p:sp>
      <p:sp>
        <p:nvSpPr>
          <p:cNvPr id="6" name="Footer Placeholder 5">
            <a:extLst>
              <a:ext uri="{FF2B5EF4-FFF2-40B4-BE49-F238E27FC236}">
                <a16:creationId xmlns:a16="http://schemas.microsoft.com/office/drawing/2014/main" id="{4C1FCD01-A8AB-89F4-DBAA-749838B7DC5C}"/>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7" name="Slide Number Placeholder 6">
            <a:extLst>
              <a:ext uri="{FF2B5EF4-FFF2-40B4-BE49-F238E27FC236}">
                <a16:creationId xmlns:a16="http://schemas.microsoft.com/office/drawing/2014/main" id="{F6E6826C-2DF5-D643-56E2-1073864B77B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44996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34BA-A352-B79D-A5BA-C084229587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8B7B02-DBF7-458B-2D00-F5DF16A04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DC5268-2D91-66C0-00EE-CC10A02076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824D99-2962-50F3-D981-15FC7C169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555B84-9CEF-F435-4265-12B66A371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32F16C-F7A8-5231-5101-3ABA922EB461}"/>
              </a:ext>
            </a:extLst>
          </p:cNvPr>
          <p:cNvSpPr>
            <a:spLocks noGrp="1"/>
          </p:cNvSpPr>
          <p:nvPr>
            <p:ph type="dt" sz="half" idx="10"/>
          </p:nvPr>
        </p:nvSpPr>
        <p:spPr/>
        <p:txBody>
          <a:bodyPr/>
          <a:lstStyle/>
          <a:p>
            <a:fld id="{ADA57B22-4943-4F4D-A413-3222579498EA}" type="datetime2">
              <a:rPr lang="en-US" smtClean="0"/>
              <a:t>Wednesday, November 29, 2023</a:t>
            </a:fld>
            <a:endParaRPr lang="en-US" dirty="0"/>
          </a:p>
        </p:txBody>
      </p:sp>
      <p:sp>
        <p:nvSpPr>
          <p:cNvPr id="8" name="Footer Placeholder 7">
            <a:extLst>
              <a:ext uri="{FF2B5EF4-FFF2-40B4-BE49-F238E27FC236}">
                <a16:creationId xmlns:a16="http://schemas.microsoft.com/office/drawing/2014/main" id="{1EC7B5A3-0A6A-291A-38EE-69131111F452}"/>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9" name="Slide Number Placeholder 8">
            <a:extLst>
              <a:ext uri="{FF2B5EF4-FFF2-40B4-BE49-F238E27FC236}">
                <a16:creationId xmlns:a16="http://schemas.microsoft.com/office/drawing/2014/main" id="{5B7071AC-9B92-A833-B8F8-B1B3B2D4E49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94027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62FF-BB0F-6112-B4E7-1C595ED234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B91BDD-174F-0ED0-DF56-BADA93C9B5EA}"/>
              </a:ext>
            </a:extLst>
          </p:cNvPr>
          <p:cNvSpPr>
            <a:spLocks noGrp="1"/>
          </p:cNvSpPr>
          <p:nvPr>
            <p:ph type="dt" sz="half" idx="10"/>
          </p:nvPr>
        </p:nvSpPr>
        <p:spPr/>
        <p:txBody>
          <a:bodyPr/>
          <a:lstStyle/>
          <a:p>
            <a:fld id="{FB43E0E6-2CA9-BD42-9F0B-0BCE04A9EE28}" type="datetime2">
              <a:rPr lang="en-US" smtClean="0"/>
              <a:t>Wednesday, November 29, 2023</a:t>
            </a:fld>
            <a:endParaRPr lang="en-US" dirty="0"/>
          </a:p>
        </p:txBody>
      </p:sp>
      <p:sp>
        <p:nvSpPr>
          <p:cNvPr id="4" name="Footer Placeholder 3">
            <a:extLst>
              <a:ext uri="{FF2B5EF4-FFF2-40B4-BE49-F238E27FC236}">
                <a16:creationId xmlns:a16="http://schemas.microsoft.com/office/drawing/2014/main" id="{603727B3-D944-EC41-E9C4-79C5F271727B}"/>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5" name="Slide Number Placeholder 4">
            <a:extLst>
              <a:ext uri="{FF2B5EF4-FFF2-40B4-BE49-F238E27FC236}">
                <a16:creationId xmlns:a16="http://schemas.microsoft.com/office/drawing/2014/main" id="{289F25B2-423C-32BB-6C21-220FC840609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2258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C7468A-4AC2-999B-61D9-C586A7CDD334}"/>
              </a:ext>
            </a:extLst>
          </p:cNvPr>
          <p:cNvSpPr>
            <a:spLocks noGrp="1"/>
          </p:cNvSpPr>
          <p:nvPr>
            <p:ph type="dt" sz="half" idx="10"/>
          </p:nvPr>
        </p:nvSpPr>
        <p:spPr/>
        <p:txBody>
          <a:bodyPr/>
          <a:lstStyle/>
          <a:p>
            <a:fld id="{E5A7F84F-5E64-3D49-956F-60CF541F8AD4}" type="datetime2">
              <a:rPr lang="en-US" smtClean="0"/>
              <a:t>Wednesday, November 29, 2023</a:t>
            </a:fld>
            <a:endParaRPr lang="en-US" dirty="0"/>
          </a:p>
        </p:txBody>
      </p:sp>
      <p:sp>
        <p:nvSpPr>
          <p:cNvPr id="3" name="Footer Placeholder 2">
            <a:extLst>
              <a:ext uri="{FF2B5EF4-FFF2-40B4-BE49-F238E27FC236}">
                <a16:creationId xmlns:a16="http://schemas.microsoft.com/office/drawing/2014/main" id="{3ABA9163-C8D8-F1CE-1E4A-CE6E9AEB3A0A}"/>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4" name="Slide Number Placeholder 3">
            <a:extLst>
              <a:ext uri="{FF2B5EF4-FFF2-40B4-BE49-F238E27FC236}">
                <a16:creationId xmlns:a16="http://schemas.microsoft.com/office/drawing/2014/main" id="{9EA57CF5-9B2C-62E6-DD99-54F586EEDA87}"/>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Rectangle 4">
            <a:extLst>
              <a:ext uri="{FF2B5EF4-FFF2-40B4-BE49-F238E27FC236}">
                <a16:creationId xmlns:a16="http://schemas.microsoft.com/office/drawing/2014/main" id="{3E04EB12-5F72-0AD4-1C3C-FA5D540B8540}"/>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5FEA3A2-36BA-FC95-EA04-476240E9AE0C}"/>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A28786A-1896-1149-1405-115D697D36F4}"/>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3D9749A-CBCC-0F26-C364-7EF76E56C607}"/>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D1085B-C624-0B9B-B9AE-6396B05C6B28}"/>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A2E34DC-E917-A68A-1638-8D10B29B9C91}"/>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91CF7D2-C1D8-ACAA-0437-D473648C929C}"/>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1077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BB12-F99B-4DE6-C171-9761198AE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02AC4D-A8F3-6EC4-0080-A90DB91C6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6A5066-9C65-9352-DA4A-417288C80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49721-2A50-8BA7-A917-3EB6C5330567}"/>
              </a:ext>
            </a:extLst>
          </p:cNvPr>
          <p:cNvSpPr>
            <a:spLocks noGrp="1"/>
          </p:cNvSpPr>
          <p:nvPr>
            <p:ph type="dt" sz="half" idx="10"/>
          </p:nvPr>
        </p:nvSpPr>
        <p:spPr/>
        <p:txBody>
          <a:bodyPr/>
          <a:lstStyle/>
          <a:p>
            <a:fld id="{09EEAEAD-C047-4E49-8ADD-A225BA3ECD7D}" type="datetime2">
              <a:rPr lang="en-US" smtClean="0"/>
              <a:t>Wednesday, November 29, 2023</a:t>
            </a:fld>
            <a:endParaRPr lang="en-US" dirty="0"/>
          </a:p>
        </p:txBody>
      </p:sp>
      <p:sp>
        <p:nvSpPr>
          <p:cNvPr id="6" name="Footer Placeholder 5">
            <a:extLst>
              <a:ext uri="{FF2B5EF4-FFF2-40B4-BE49-F238E27FC236}">
                <a16:creationId xmlns:a16="http://schemas.microsoft.com/office/drawing/2014/main" id="{10EAAB02-DCD0-7B22-EF79-17FAA8A86DB0}"/>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7" name="Slide Number Placeholder 6">
            <a:extLst>
              <a:ext uri="{FF2B5EF4-FFF2-40B4-BE49-F238E27FC236}">
                <a16:creationId xmlns:a16="http://schemas.microsoft.com/office/drawing/2014/main" id="{FBD37E06-EB3F-CA12-0EBA-E6BF9C9B5FA7}"/>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3453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843C-E98A-BBA3-6D94-AB63B346C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023057-821E-8085-A221-5C1298151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38C635-BF97-8CEE-A8E4-E192A533F4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927B6-38F6-40D5-C512-007B8C621F61}"/>
              </a:ext>
            </a:extLst>
          </p:cNvPr>
          <p:cNvSpPr>
            <a:spLocks noGrp="1"/>
          </p:cNvSpPr>
          <p:nvPr>
            <p:ph type="dt" sz="half" idx="10"/>
          </p:nvPr>
        </p:nvSpPr>
        <p:spPr/>
        <p:txBody>
          <a:bodyPr/>
          <a:lstStyle/>
          <a:p>
            <a:fld id="{F1F8D58F-F6D6-EB4F-B443-20509D449C93}" type="datetime2">
              <a:rPr lang="en-US" smtClean="0"/>
              <a:t>Wednesday, November 29, 2023</a:t>
            </a:fld>
            <a:endParaRPr lang="en-US" dirty="0"/>
          </a:p>
        </p:txBody>
      </p:sp>
      <p:sp>
        <p:nvSpPr>
          <p:cNvPr id="6" name="Footer Placeholder 5">
            <a:extLst>
              <a:ext uri="{FF2B5EF4-FFF2-40B4-BE49-F238E27FC236}">
                <a16:creationId xmlns:a16="http://schemas.microsoft.com/office/drawing/2014/main" id="{35009101-2712-64B3-F66F-52DC33C60BD0}"/>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7" name="Slide Number Placeholder 6">
            <a:extLst>
              <a:ext uri="{FF2B5EF4-FFF2-40B4-BE49-F238E27FC236}">
                <a16:creationId xmlns:a16="http://schemas.microsoft.com/office/drawing/2014/main" id="{EB2F908F-E355-90F4-F47E-4AE984FD70B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956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FC84FA-502C-574A-6E2E-8A4B9F4651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E8F8A-2B5D-B06A-06E5-47F597A410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0C972-556D-D8AB-B2AA-388034FE87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A7B1B-0080-DD44-968A-ECBCFAF79C1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3EF307A-5534-89EF-2FEA-A5F8EF03EE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Marine Cold Air Outbreak, Convective Cell Tracking and Life Cycle Study</a:t>
            </a:r>
            <a:endParaRPr lang="en-US" dirty="0"/>
          </a:p>
        </p:txBody>
      </p:sp>
      <p:sp>
        <p:nvSpPr>
          <p:cNvPr id="6" name="Slide Number Placeholder 5">
            <a:extLst>
              <a:ext uri="{FF2B5EF4-FFF2-40B4-BE49-F238E27FC236}">
                <a16:creationId xmlns:a16="http://schemas.microsoft.com/office/drawing/2014/main" id="{DFE74037-927E-50D5-80ED-FE4C49FC0A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298919"/>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82"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528">
          <p15:clr>
            <a:srgbClr val="547EBF"/>
          </p15:clr>
        </p15:guide>
        <p15:guide id="4" orient="horz" pos="240">
          <p15:clr>
            <a:srgbClr val="547EBF"/>
          </p15:clr>
        </p15:guide>
        <p15:guide id="5" pos="7152">
          <p15:clr>
            <a:srgbClr val="547EBF"/>
          </p15:clr>
        </p15:guide>
        <p15:guide id="6" orient="horz" pos="4080">
          <p15:clr>
            <a:srgbClr val="547EBF"/>
          </p15:clr>
        </p15:guide>
        <p15:guide id="7" pos="1920">
          <p15:clr>
            <a:srgbClr val="547EBF"/>
          </p15:clr>
        </p15:guide>
        <p15:guide id="8" pos="5736">
          <p15:clr>
            <a:srgbClr val="547EBF"/>
          </p15:clr>
        </p15:guide>
        <p15:guide id="9" pos="5112">
          <p15:clr>
            <a:srgbClr val="9FCC3B"/>
          </p15:clr>
        </p15:guide>
        <p15:guide id="10" pos="2544">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customXml" Target="../ink/ink3.xml"/><Relationship Id="rId5" Type="http://schemas.openxmlformats.org/officeDocument/2006/relationships/diagramQuickStyle" Target="../diagrams/quickStyle2.xml"/><Relationship Id="rId10" Type="http://schemas.openxmlformats.org/officeDocument/2006/relationships/customXml" Target="../ink/ink2.xml"/><Relationship Id="rId4" Type="http://schemas.openxmlformats.org/officeDocument/2006/relationships/diagramLayout" Target="../diagrams/layout2.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7" name="Round Diagonal Corner Rectangle 26">
            <a:extLst>
              <a:ext uri="{FF2B5EF4-FFF2-40B4-BE49-F238E27FC236}">
                <a16:creationId xmlns:a16="http://schemas.microsoft.com/office/drawing/2014/main" id="{60A2363D-3C60-E783-53E5-00F7F8C86989}"/>
              </a:ext>
            </a:extLst>
          </p:cNvPr>
          <p:cNvSpPr/>
          <p:nvPr/>
        </p:nvSpPr>
        <p:spPr>
          <a:xfrm>
            <a:off x="611450" y="1364998"/>
            <a:ext cx="10969100" cy="3242627"/>
          </a:xfrm>
          <a:prstGeom prst="round2DiagRect">
            <a:avLst/>
          </a:prstGeom>
          <a:solidFill>
            <a:schemeClr val="lt1">
              <a:alpha val="86000"/>
            </a:schemeClr>
          </a:solidFill>
          <a:ln>
            <a:noFill/>
          </a:ln>
          <a:effectLst>
            <a:outerShdw blurRad="152400" dist="317500" dir="5400000" sx="90000" sy="-19000"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860BC244-A6BE-1435-2767-0A944D4C34AA}"/>
              </a:ext>
            </a:extLst>
          </p:cNvPr>
          <p:cNvSpPr txBox="1"/>
          <p:nvPr/>
        </p:nvSpPr>
        <p:spPr>
          <a:xfrm>
            <a:off x="6966527" y="3483330"/>
            <a:ext cx="3453379" cy="1015663"/>
          </a:xfrm>
          <a:prstGeom prst="rect">
            <a:avLst/>
          </a:prstGeom>
          <a:noFill/>
        </p:spPr>
        <p:txBody>
          <a:bodyPr wrap="square">
            <a:spAutoFit/>
          </a:bodyPr>
          <a:lstStyle/>
          <a:p>
            <a:r>
              <a:rPr lang="en-CA" sz="2100" b="0" i="0" dirty="0">
                <a:solidFill>
                  <a:schemeClr val="tx1">
                    <a:lumMod val="75000"/>
                    <a:lumOff val="25000"/>
                  </a:schemeClr>
                </a:solidFill>
                <a:effectLst/>
                <a:latin typeface="Lato" panose="020F0502020204030204" pitchFamily="34" charset="0"/>
              </a:rPr>
              <a:t>ATMOSPHERIC SYSTEM RESEARCH FUNDED </a:t>
            </a:r>
          </a:p>
          <a:p>
            <a:pPr algn="ctr"/>
            <a:endParaRPr lang="en-CA" b="0" i="0" dirty="0">
              <a:solidFill>
                <a:schemeClr val="tx1">
                  <a:lumMod val="75000"/>
                  <a:lumOff val="25000"/>
                </a:schemeClr>
              </a:solidFill>
              <a:effectLst/>
              <a:latin typeface="Lato" panose="020F0502020204030204" pitchFamily="34" charset="0"/>
            </a:endParaRPr>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798207" y="1965526"/>
            <a:ext cx="10782343" cy="1062257"/>
          </a:xfrm>
        </p:spPr>
        <p:txBody>
          <a:bodyPr anchor="b" anchorCtr="0">
            <a:noAutofit/>
          </a:bodyPr>
          <a:lstStyle/>
          <a:p>
            <a:r>
              <a:rPr lang="en-US" sz="3600" b="1" i="0" dirty="0">
                <a:effectLst/>
                <a:latin typeface="Arial" panose="020B0604020202020204" pitchFamily="34" charset="0"/>
              </a:rPr>
              <a:t>EVOLUTION OF CONVECTIVE CELLS IN THE MARINE BOUNDARY LAYER : OBSERVATION VRS CLASS MODEL(MARCH 13</a:t>
            </a:r>
            <a:r>
              <a:rPr lang="en-US" sz="3600" b="1" i="0" baseline="30000" dirty="0">
                <a:effectLst/>
                <a:latin typeface="Arial" panose="020B0604020202020204" pitchFamily="34" charset="0"/>
              </a:rPr>
              <a:t>TH</a:t>
            </a:r>
            <a:r>
              <a:rPr lang="en-US" sz="3600" b="1" i="0" dirty="0">
                <a:effectLst/>
                <a:latin typeface="Arial" panose="020B0604020202020204" pitchFamily="34" charset="0"/>
              </a:rPr>
              <a:t> CASE)</a:t>
            </a:r>
            <a:endParaRPr lang="en-CA" sz="3600" b="1" dirty="0">
              <a:solidFill>
                <a:schemeClr val="tx1"/>
              </a:solidFill>
            </a:endParaRPr>
          </a:p>
        </p:txBody>
      </p:sp>
      <p:sp>
        <p:nvSpPr>
          <p:cNvPr id="28" name="Rectangle 27">
            <a:extLst>
              <a:ext uri="{FF2B5EF4-FFF2-40B4-BE49-F238E27FC236}">
                <a16:creationId xmlns:a16="http://schemas.microsoft.com/office/drawing/2014/main" id="{AE67170C-4573-851B-050D-98C5FB0CCBF4}"/>
              </a:ext>
            </a:extLst>
          </p:cNvPr>
          <p:cNvSpPr/>
          <p:nvPr/>
        </p:nvSpPr>
        <p:spPr>
          <a:xfrm>
            <a:off x="1526002" y="3044598"/>
            <a:ext cx="909750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0981C7F-E80F-4A9F-6E56-B98B6BF0B55D}"/>
              </a:ext>
            </a:extLst>
          </p:cNvPr>
          <p:cNvSpPr/>
          <p:nvPr/>
        </p:nvSpPr>
        <p:spPr>
          <a:xfrm>
            <a:off x="0" y="5323671"/>
            <a:ext cx="12192000" cy="137160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800" b="1" dirty="0"/>
          </a:p>
        </p:txBody>
      </p:sp>
      <p:grpSp>
        <p:nvGrpSpPr>
          <p:cNvPr id="15" name="Group 14">
            <a:extLst>
              <a:ext uri="{FF2B5EF4-FFF2-40B4-BE49-F238E27FC236}">
                <a16:creationId xmlns:a16="http://schemas.microsoft.com/office/drawing/2014/main" id="{7091A543-047D-D269-8B2D-D9C3983BF248}"/>
              </a:ext>
            </a:extLst>
          </p:cNvPr>
          <p:cNvGrpSpPr/>
          <p:nvPr/>
        </p:nvGrpSpPr>
        <p:grpSpPr>
          <a:xfrm>
            <a:off x="1656468" y="5640139"/>
            <a:ext cx="9065818" cy="738664"/>
            <a:chOff x="1577955" y="5640139"/>
            <a:chExt cx="9065818" cy="738664"/>
          </a:xfrm>
        </p:grpSpPr>
        <p:sp>
          <p:nvSpPr>
            <p:cNvPr id="9" name="TextBox 8">
              <a:extLst>
                <a:ext uri="{FF2B5EF4-FFF2-40B4-BE49-F238E27FC236}">
                  <a16:creationId xmlns:a16="http://schemas.microsoft.com/office/drawing/2014/main" id="{0E4A49E1-424C-CD58-C3DA-C1EC081963A3}"/>
                </a:ext>
              </a:extLst>
            </p:cNvPr>
            <p:cNvSpPr txBox="1"/>
            <p:nvPr/>
          </p:nvSpPr>
          <p:spPr>
            <a:xfrm>
              <a:off x="1577955" y="5640139"/>
              <a:ext cx="4398665" cy="738664"/>
            </a:xfrm>
            <a:prstGeom prst="rect">
              <a:avLst/>
            </a:prstGeom>
            <a:noFill/>
          </p:spPr>
          <p:txBody>
            <a:bodyPr wrap="square" rtlCol="0">
              <a:spAutoFit/>
            </a:bodyPr>
            <a:lstStyle/>
            <a:p>
              <a:pPr algn="r"/>
              <a:r>
                <a:rPr lang="en-US" sz="1400" dirty="0">
                  <a:solidFill>
                    <a:srgbClr val="007E89"/>
                  </a:solidFill>
                </a:rPr>
                <a:t>UNIVERSITY OF WYOMING</a:t>
              </a:r>
            </a:p>
            <a:p>
              <a:pPr algn="r"/>
              <a:r>
                <a:rPr lang="en-US" sz="1400" dirty="0"/>
                <a:t>DEPARTMENT OF ATMOSPHERIC  SCIENCE</a:t>
              </a:r>
            </a:p>
            <a:p>
              <a:pPr algn="r"/>
              <a:r>
                <a:rPr lang="en-US" sz="1400" dirty="0"/>
                <a:t>RESEARCH PROGRESS</a:t>
              </a:r>
            </a:p>
          </p:txBody>
        </p:sp>
        <p:sp>
          <p:nvSpPr>
            <p:cNvPr id="7" name="Rectangle 6">
              <a:extLst>
                <a:ext uri="{FF2B5EF4-FFF2-40B4-BE49-F238E27FC236}">
                  <a16:creationId xmlns:a16="http://schemas.microsoft.com/office/drawing/2014/main" id="{57F5E2B8-8BD5-D478-B242-EC596189BF88}"/>
                </a:ext>
              </a:extLst>
            </p:cNvPr>
            <p:cNvSpPr/>
            <p:nvPr/>
          </p:nvSpPr>
          <p:spPr>
            <a:xfrm>
              <a:off x="6016907" y="5673768"/>
              <a:ext cx="888579" cy="672551"/>
            </a:xfrm>
            <a:prstGeom prst="rect">
              <a:avLst/>
            </a:prstGeom>
            <a:solidFill>
              <a:schemeClr val="bg1"/>
            </a:solidFill>
            <a:ln>
              <a:solidFill>
                <a:srgbClr val="007E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F41B80A-C6F4-2567-0824-4E4450B8FE55}"/>
                </a:ext>
              </a:extLst>
            </p:cNvPr>
            <p:cNvSpPr txBox="1"/>
            <p:nvPr/>
          </p:nvSpPr>
          <p:spPr>
            <a:xfrm>
              <a:off x="7918301" y="5640139"/>
              <a:ext cx="2725472" cy="738664"/>
            </a:xfrm>
            <a:prstGeom prst="rect">
              <a:avLst/>
            </a:prstGeom>
            <a:noFill/>
          </p:spPr>
          <p:txBody>
            <a:bodyPr wrap="square" rtlCol="0">
              <a:spAutoFit/>
            </a:bodyPr>
            <a:lstStyle/>
            <a:p>
              <a:r>
                <a:rPr lang="en-US" sz="1400" dirty="0">
                  <a:solidFill>
                    <a:srgbClr val="007E89"/>
                  </a:solidFill>
                </a:rPr>
                <a:t>PRESENTED BY:</a:t>
              </a:r>
            </a:p>
            <a:p>
              <a:r>
                <a:rPr lang="en-US" sz="1400" dirty="0"/>
                <a:t>NATHANIEL ABROKWAH OTENG</a:t>
              </a:r>
            </a:p>
            <a:p>
              <a:r>
                <a:rPr lang="en-US" sz="1400" dirty="0"/>
                <a:t>MASTER’S STUDENT</a:t>
              </a:r>
            </a:p>
          </p:txBody>
        </p:sp>
        <p:sp>
          <p:nvSpPr>
            <p:cNvPr id="13" name="Rectangle 12">
              <a:extLst>
                <a:ext uri="{FF2B5EF4-FFF2-40B4-BE49-F238E27FC236}">
                  <a16:creationId xmlns:a16="http://schemas.microsoft.com/office/drawing/2014/main" id="{195B1B37-EE4D-36B1-A4EB-96F7926702DC}"/>
                </a:ext>
              </a:extLst>
            </p:cNvPr>
            <p:cNvSpPr/>
            <p:nvPr/>
          </p:nvSpPr>
          <p:spPr>
            <a:xfrm>
              <a:off x="7011818" y="5673768"/>
              <a:ext cx="888579" cy="672551"/>
            </a:xfrm>
            <a:prstGeom prst="rect">
              <a:avLst/>
            </a:prstGeom>
            <a:solidFill>
              <a:schemeClr val="bg1"/>
            </a:solidFill>
            <a:ln>
              <a:solidFill>
                <a:srgbClr val="007E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507C3911-3786-5963-7669-6BEBA9CF8FAE}"/>
                </a:ext>
              </a:extLst>
            </p:cNvPr>
            <p:cNvPicPr>
              <a:picLocks noChangeAspect="1"/>
            </p:cNvPicPr>
            <p:nvPr/>
          </p:nvPicPr>
          <p:blipFill>
            <a:blip r:embed="rId4"/>
            <a:stretch>
              <a:fillRect/>
            </a:stretch>
          </p:blipFill>
          <p:spPr>
            <a:xfrm>
              <a:off x="7201192" y="5740574"/>
              <a:ext cx="534810" cy="534810"/>
            </a:xfrm>
            <a:prstGeom prst="rect">
              <a:avLst/>
            </a:prstGeom>
          </p:spPr>
        </p:pic>
      </p:grpSp>
      <p:pic>
        <p:nvPicPr>
          <p:cNvPr id="14" name="Picture 13" descr="A picture containing text, logo, trademark, symbol&#10;&#10;Description automatically generated">
            <a:extLst>
              <a:ext uri="{FF2B5EF4-FFF2-40B4-BE49-F238E27FC236}">
                <a16:creationId xmlns:a16="http://schemas.microsoft.com/office/drawing/2014/main" id="{44F65650-E21D-D424-C5B0-2E77AD80254D}"/>
              </a:ext>
            </a:extLst>
          </p:cNvPr>
          <p:cNvPicPr>
            <a:picLocks noChangeAspect="1"/>
          </p:cNvPicPr>
          <p:nvPr/>
        </p:nvPicPr>
        <p:blipFill>
          <a:blip r:embed="rId5"/>
          <a:stretch>
            <a:fillRect/>
          </a:stretch>
        </p:blipFill>
        <p:spPr>
          <a:xfrm>
            <a:off x="1526002" y="3153230"/>
            <a:ext cx="4543446" cy="1371601"/>
          </a:xfrm>
          <a:prstGeom prst="rect">
            <a:avLst/>
          </a:prstGeom>
        </p:spPr>
      </p:pic>
      <p:pic>
        <p:nvPicPr>
          <p:cNvPr id="4" name="Picture 3" descr="A picture containing text, mammal, horse, font&#10;&#10;Description automatically generated">
            <a:extLst>
              <a:ext uri="{FF2B5EF4-FFF2-40B4-BE49-F238E27FC236}">
                <a16:creationId xmlns:a16="http://schemas.microsoft.com/office/drawing/2014/main" id="{3F5281EB-7210-0B15-5677-C70B5D723A34}"/>
              </a:ext>
            </a:extLst>
          </p:cNvPr>
          <p:cNvPicPr>
            <a:picLocks noChangeAspect="1"/>
          </p:cNvPicPr>
          <p:nvPr/>
        </p:nvPicPr>
        <p:blipFill>
          <a:blip r:embed="rId6"/>
          <a:stretch>
            <a:fillRect/>
          </a:stretch>
        </p:blipFill>
        <p:spPr>
          <a:xfrm>
            <a:off x="6095420" y="5640139"/>
            <a:ext cx="888579" cy="727556"/>
          </a:xfrm>
          <a:prstGeom prst="rect">
            <a:avLst/>
          </a:prstGeo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47B2C169-68E8-534F-8B40-2369C8536E9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518263" y="6356350"/>
            <a:ext cx="463513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3" name="Picture 2" descr="A screenshot of a computer&#10;&#10;Description automatically generated">
            <a:extLst>
              <a:ext uri="{FF2B5EF4-FFF2-40B4-BE49-F238E27FC236}">
                <a16:creationId xmlns:a16="http://schemas.microsoft.com/office/drawing/2014/main" id="{480E6940-EAD7-FED4-ED31-F5993C20C9FE}"/>
              </a:ext>
            </a:extLst>
          </p:cNvPr>
          <p:cNvPicPr>
            <a:picLocks noChangeAspect="1"/>
          </p:cNvPicPr>
          <p:nvPr/>
        </p:nvPicPr>
        <p:blipFill>
          <a:blip r:embed="rId3"/>
          <a:stretch>
            <a:fillRect/>
          </a:stretch>
        </p:blipFill>
        <p:spPr>
          <a:xfrm>
            <a:off x="2582698" y="365760"/>
            <a:ext cx="7319211" cy="5827776"/>
          </a:xfrm>
          <a:prstGeom prst="rect">
            <a:avLst/>
          </a:prstGeom>
        </p:spPr>
      </p:pic>
    </p:spTree>
    <p:extLst>
      <p:ext uri="{BB962C8B-B14F-4D97-AF65-F5344CB8AC3E}">
        <p14:creationId xmlns:p14="http://schemas.microsoft.com/office/powerpoint/2010/main" val="2692866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47B2C169-68E8-534F-8B40-2369C8536E9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518263" y="6356350"/>
            <a:ext cx="463513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8" name="Picture 7" descr="A screenshot of a computer&#10;&#10;Description automatically generated">
            <a:extLst>
              <a:ext uri="{FF2B5EF4-FFF2-40B4-BE49-F238E27FC236}">
                <a16:creationId xmlns:a16="http://schemas.microsoft.com/office/drawing/2014/main" id="{C0A70EBA-801B-3911-ABFD-64EFDBFD3D08}"/>
              </a:ext>
            </a:extLst>
          </p:cNvPr>
          <p:cNvPicPr>
            <a:picLocks noChangeAspect="1"/>
          </p:cNvPicPr>
          <p:nvPr/>
        </p:nvPicPr>
        <p:blipFill>
          <a:blip r:embed="rId2"/>
          <a:stretch>
            <a:fillRect/>
          </a:stretch>
        </p:blipFill>
        <p:spPr>
          <a:xfrm>
            <a:off x="2534603" y="353568"/>
            <a:ext cx="7317866" cy="5852160"/>
          </a:xfrm>
          <a:prstGeom prst="rect">
            <a:avLst/>
          </a:prstGeom>
        </p:spPr>
      </p:pic>
    </p:spTree>
    <p:extLst>
      <p:ext uri="{BB962C8B-B14F-4D97-AF65-F5344CB8AC3E}">
        <p14:creationId xmlns:p14="http://schemas.microsoft.com/office/powerpoint/2010/main" val="1803815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5040E677-6D62-E94F-A0F1-3DDA2A6F7FE1}" type="datetime2">
              <a:rPr lang="en-US" smtClean="0"/>
              <a:t>Wednesday, November 29, 2023</a:t>
            </a:fld>
            <a:endParaRPr lang="en-US" dirty="0"/>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1"/>
            <a:ext cx="1874348" cy="598811"/>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8" name="Picture 7" descr="A graph with a line drawn on it&#10;&#10;Description automatically generated">
            <a:extLst>
              <a:ext uri="{FF2B5EF4-FFF2-40B4-BE49-F238E27FC236}">
                <a16:creationId xmlns:a16="http://schemas.microsoft.com/office/drawing/2014/main" id="{10011DBF-D4D2-F7A4-6C06-F828F4FDC56C}"/>
              </a:ext>
            </a:extLst>
          </p:cNvPr>
          <p:cNvPicPr>
            <a:picLocks noChangeAspect="1"/>
          </p:cNvPicPr>
          <p:nvPr/>
        </p:nvPicPr>
        <p:blipFill>
          <a:blip r:embed="rId3"/>
          <a:stretch>
            <a:fillRect/>
          </a:stretch>
        </p:blipFill>
        <p:spPr>
          <a:xfrm>
            <a:off x="4147581" y="781764"/>
            <a:ext cx="7128063" cy="4876828"/>
          </a:xfrm>
          <a:prstGeom prst="rect">
            <a:avLst/>
          </a:prstGeom>
        </p:spPr>
      </p:pic>
      <p:sp>
        <p:nvSpPr>
          <p:cNvPr id="14" name="TextBox 13">
            <a:extLst>
              <a:ext uri="{FF2B5EF4-FFF2-40B4-BE49-F238E27FC236}">
                <a16:creationId xmlns:a16="http://schemas.microsoft.com/office/drawing/2014/main" id="{198E59A1-404E-7FE1-18F5-BE21295250EA}"/>
              </a:ext>
            </a:extLst>
          </p:cNvPr>
          <p:cNvSpPr txBox="1"/>
          <p:nvPr/>
        </p:nvSpPr>
        <p:spPr>
          <a:xfrm>
            <a:off x="201881" y="1199408"/>
            <a:ext cx="3823854" cy="4401205"/>
          </a:xfrm>
          <a:prstGeom prst="rect">
            <a:avLst/>
          </a:prstGeom>
          <a:noFill/>
        </p:spPr>
        <p:txBody>
          <a:bodyPr wrap="square" rtlCol="0">
            <a:spAutoFit/>
          </a:bodyPr>
          <a:lstStyle/>
          <a:p>
            <a:pPr marL="457200" indent="-457200">
              <a:buFont typeface="Wingdings" pitchFamily="2" charset="2"/>
              <a:buChar char="§"/>
            </a:pPr>
            <a:r>
              <a:rPr lang="en-US" sz="2800" dirty="0"/>
              <a:t>Initial drip</a:t>
            </a:r>
          </a:p>
          <a:p>
            <a:pPr marL="457200" indent="-457200">
              <a:buFont typeface="Wingdings" pitchFamily="2" charset="2"/>
              <a:buChar char="§"/>
            </a:pPr>
            <a:endParaRPr lang="en-US" sz="2800" dirty="0"/>
          </a:p>
          <a:p>
            <a:pPr marL="457200" indent="-457200">
              <a:buFont typeface="Wingdings" pitchFamily="2" charset="2"/>
              <a:buChar char="§"/>
            </a:pPr>
            <a:r>
              <a:rPr lang="en-US" sz="2800" dirty="0"/>
              <a:t>Steady increase</a:t>
            </a:r>
          </a:p>
          <a:p>
            <a:pPr marL="457200" indent="-457200">
              <a:buFont typeface="Wingdings" pitchFamily="2" charset="2"/>
              <a:buChar char="§"/>
            </a:pPr>
            <a:endParaRPr lang="en-US" sz="2800" dirty="0"/>
          </a:p>
          <a:p>
            <a:pPr marL="457200" indent="-457200">
              <a:buFont typeface="Wingdings" pitchFamily="2" charset="2"/>
              <a:buChar char="§"/>
            </a:pPr>
            <a:r>
              <a:rPr lang="en-US" sz="2800" dirty="0"/>
              <a:t>No diurnal pattern</a:t>
            </a:r>
          </a:p>
          <a:p>
            <a:pPr marL="457200" indent="-457200">
              <a:buFont typeface="Wingdings" pitchFamily="2" charset="2"/>
              <a:buChar char="§"/>
            </a:pPr>
            <a:endParaRPr lang="en-US" sz="2800" dirty="0"/>
          </a:p>
          <a:p>
            <a:pPr marL="457200" indent="-457200">
              <a:buFont typeface="Wingdings" pitchFamily="2" charset="2"/>
              <a:buChar char="§"/>
            </a:pPr>
            <a:r>
              <a:rPr lang="en-US" sz="2800" dirty="0"/>
              <a:t>Continue growth suggest a sustained cold air outbreak event.</a:t>
            </a:r>
          </a:p>
        </p:txBody>
      </p:sp>
      <p:sp>
        <p:nvSpPr>
          <p:cNvPr id="15" name="TextBox 14">
            <a:extLst>
              <a:ext uri="{FF2B5EF4-FFF2-40B4-BE49-F238E27FC236}">
                <a16:creationId xmlns:a16="http://schemas.microsoft.com/office/drawing/2014/main" id="{1612C007-E610-2BEB-FF19-0A15CDBAC07F}"/>
              </a:ext>
            </a:extLst>
          </p:cNvPr>
          <p:cNvSpPr txBox="1"/>
          <p:nvPr/>
        </p:nvSpPr>
        <p:spPr>
          <a:xfrm>
            <a:off x="4791717" y="5600613"/>
            <a:ext cx="6483927" cy="584775"/>
          </a:xfrm>
          <a:prstGeom prst="rect">
            <a:avLst/>
          </a:prstGeom>
          <a:noFill/>
        </p:spPr>
        <p:txBody>
          <a:bodyPr wrap="square" rtlCol="0">
            <a:spAutoFit/>
          </a:bodyPr>
          <a:lstStyle/>
          <a:p>
            <a:r>
              <a:rPr lang="en-US" sz="1600" b="0" i="0" dirty="0">
                <a:solidFill>
                  <a:srgbClr val="374151"/>
                </a:solidFill>
                <a:effectLst/>
              </a:rPr>
              <a:t>Fig. 1. Temporal Evolution of Marine Boundary Layer Height During a Cold Air Outbreak from an Ice Edge</a:t>
            </a:r>
            <a:endParaRPr lang="en-US" sz="1600" dirty="0"/>
          </a:p>
        </p:txBody>
      </p:sp>
    </p:spTree>
    <p:extLst>
      <p:ext uri="{BB962C8B-B14F-4D97-AF65-F5344CB8AC3E}">
        <p14:creationId xmlns:p14="http://schemas.microsoft.com/office/powerpoint/2010/main" val="109814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13</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21" name="Picture 20" descr="A screen shot of a graph&#10;&#10;Description automatically generated">
            <a:extLst>
              <a:ext uri="{FF2B5EF4-FFF2-40B4-BE49-F238E27FC236}">
                <a16:creationId xmlns:a16="http://schemas.microsoft.com/office/drawing/2014/main" id="{ADC944AD-D796-38D8-AD66-B792FB55C332}"/>
              </a:ext>
            </a:extLst>
          </p:cNvPr>
          <p:cNvPicPr>
            <a:picLocks noChangeAspect="1"/>
          </p:cNvPicPr>
          <p:nvPr/>
        </p:nvPicPr>
        <p:blipFill>
          <a:blip r:embed="rId3"/>
          <a:stretch>
            <a:fillRect/>
          </a:stretch>
        </p:blipFill>
        <p:spPr>
          <a:xfrm>
            <a:off x="183787" y="572770"/>
            <a:ext cx="7226300" cy="4465574"/>
          </a:xfrm>
          <a:prstGeom prst="rect">
            <a:avLst/>
          </a:prstGeom>
        </p:spPr>
      </p:pic>
      <p:sp>
        <p:nvSpPr>
          <p:cNvPr id="22" name="TextBox 21">
            <a:extLst>
              <a:ext uri="{FF2B5EF4-FFF2-40B4-BE49-F238E27FC236}">
                <a16:creationId xmlns:a16="http://schemas.microsoft.com/office/drawing/2014/main" id="{6A7AFDDE-D1FF-DBD5-973F-BA1B15F5E8C4}"/>
              </a:ext>
            </a:extLst>
          </p:cNvPr>
          <p:cNvSpPr txBox="1"/>
          <p:nvPr/>
        </p:nvSpPr>
        <p:spPr>
          <a:xfrm>
            <a:off x="377190" y="5223510"/>
            <a:ext cx="6583680" cy="369332"/>
          </a:xfrm>
          <a:prstGeom prst="rect">
            <a:avLst/>
          </a:prstGeom>
          <a:noFill/>
        </p:spPr>
        <p:txBody>
          <a:bodyPr wrap="square" rtlCol="0">
            <a:spAutoFit/>
          </a:bodyPr>
          <a:lstStyle/>
          <a:p>
            <a:r>
              <a:rPr lang="en-US" b="0" i="0" dirty="0">
                <a:solidFill>
                  <a:srgbClr val="374151"/>
                </a:solidFill>
                <a:effectLst/>
                <a:latin typeface="Söhne"/>
              </a:rPr>
              <a:t>Fig. 2.1 Stable Potential Temperature Profile </a:t>
            </a:r>
            <a:r>
              <a:rPr lang="en-US" dirty="0">
                <a:solidFill>
                  <a:srgbClr val="374151"/>
                </a:solidFill>
                <a:latin typeface="Söhne"/>
              </a:rPr>
              <a:t>d</a:t>
            </a:r>
            <a:r>
              <a:rPr lang="en-US" b="0" i="0" dirty="0">
                <a:solidFill>
                  <a:srgbClr val="374151"/>
                </a:solidFill>
                <a:effectLst/>
                <a:latin typeface="Söhne"/>
              </a:rPr>
              <a:t>uring CAO at </a:t>
            </a:r>
            <a:r>
              <a:rPr lang="en-US" b="0" i="0" dirty="0" err="1">
                <a:solidFill>
                  <a:srgbClr val="374151"/>
                </a:solidFill>
                <a:effectLst/>
                <a:latin typeface="Söhne"/>
              </a:rPr>
              <a:t>Andenes</a:t>
            </a:r>
            <a:r>
              <a:rPr lang="en-US" b="0" i="0" dirty="0">
                <a:solidFill>
                  <a:srgbClr val="374151"/>
                </a:solidFill>
                <a:effectLst/>
                <a:latin typeface="Söhne"/>
              </a:rPr>
              <a:t>.</a:t>
            </a:r>
            <a:endParaRPr lang="en-US" dirty="0"/>
          </a:p>
        </p:txBody>
      </p:sp>
      <p:sp>
        <p:nvSpPr>
          <p:cNvPr id="23" name="TextBox 22">
            <a:extLst>
              <a:ext uri="{FF2B5EF4-FFF2-40B4-BE49-F238E27FC236}">
                <a16:creationId xmlns:a16="http://schemas.microsoft.com/office/drawing/2014/main" id="{ACE5AB84-E769-F86D-4416-FC509618F788}"/>
              </a:ext>
            </a:extLst>
          </p:cNvPr>
          <p:cNvSpPr txBox="1"/>
          <p:nvPr/>
        </p:nvSpPr>
        <p:spPr>
          <a:xfrm>
            <a:off x="7905750" y="883360"/>
            <a:ext cx="389763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Stable stratification in the boundary layer.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Potential temperature remains within the narrow range.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No significant diurnal variation.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High temperatures aloft.</a:t>
            </a:r>
          </a:p>
        </p:txBody>
      </p:sp>
    </p:spTree>
    <p:extLst>
      <p:ext uri="{BB962C8B-B14F-4D97-AF65-F5344CB8AC3E}">
        <p14:creationId xmlns:p14="http://schemas.microsoft.com/office/powerpoint/2010/main" val="114398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17" name="Picture 16" descr="A graph with a line&#10;&#10;Description automatically generated">
            <a:extLst>
              <a:ext uri="{FF2B5EF4-FFF2-40B4-BE49-F238E27FC236}">
                <a16:creationId xmlns:a16="http://schemas.microsoft.com/office/drawing/2014/main" id="{718E1D44-771D-4085-D8EC-584EAA91039E}"/>
              </a:ext>
            </a:extLst>
          </p:cNvPr>
          <p:cNvPicPr>
            <a:picLocks noChangeAspect="1"/>
          </p:cNvPicPr>
          <p:nvPr/>
        </p:nvPicPr>
        <p:blipFill>
          <a:blip r:embed="rId3"/>
          <a:stretch>
            <a:fillRect/>
          </a:stretch>
        </p:blipFill>
        <p:spPr>
          <a:xfrm>
            <a:off x="741909" y="300831"/>
            <a:ext cx="4572000" cy="3488370"/>
          </a:xfrm>
          <a:prstGeom prst="rect">
            <a:avLst/>
          </a:prstGeom>
        </p:spPr>
      </p:pic>
      <p:pic>
        <p:nvPicPr>
          <p:cNvPr id="19" name="Picture 18" descr="A graph with a line&#10;&#10;Description automatically generated">
            <a:extLst>
              <a:ext uri="{FF2B5EF4-FFF2-40B4-BE49-F238E27FC236}">
                <a16:creationId xmlns:a16="http://schemas.microsoft.com/office/drawing/2014/main" id="{50BCD9DF-DAFA-37E2-CA93-C29EF9B064DD}"/>
              </a:ext>
            </a:extLst>
          </p:cNvPr>
          <p:cNvPicPr>
            <a:picLocks noChangeAspect="1"/>
          </p:cNvPicPr>
          <p:nvPr/>
        </p:nvPicPr>
        <p:blipFill>
          <a:blip r:embed="rId4"/>
          <a:stretch>
            <a:fillRect/>
          </a:stretch>
        </p:blipFill>
        <p:spPr>
          <a:xfrm>
            <a:off x="6096000" y="332307"/>
            <a:ext cx="5393477" cy="3493008"/>
          </a:xfrm>
          <a:prstGeom prst="rect">
            <a:avLst/>
          </a:prstGeom>
        </p:spPr>
      </p:pic>
      <p:sp>
        <p:nvSpPr>
          <p:cNvPr id="3" name="TextBox 2">
            <a:extLst>
              <a:ext uri="{FF2B5EF4-FFF2-40B4-BE49-F238E27FC236}">
                <a16:creationId xmlns:a16="http://schemas.microsoft.com/office/drawing/2014/main" id="{FCF74042-F95A-ED33-FFA3-BC51FC9BC04A}"/>
              </a:ext>
            </a:extLst>
          </p:cNvPr>
          <p:cNvSpPr txBox="1"/>
          <p:nvPr/>
        </p:nvSpPr>
        <p:spPr>
          <a:xfrm>
            <a:off x="999082" y="3873700"/>
            <a:ext cx="4640580" cy="367322"/>
          </a:xfrm>
          <a:prstGeom prst="rect">
            <a:avLst/>
          </a:prstGeom>
          <a:noFill/>
        </p:spPr>
        <p:txBody>
          <a:bodyPr wrap="square" rtlCol="0">
            <a:spAutoFit/>
          </a:bodyPr>
          <a:lstStyle/>
          <a:p>
            <a:r>
              <a:rPr lang="en-US" i="0" dirty="0">
                <a:effectLst/>
                <a:latin typeface="Söhne"/>
              </a:rPr>
              <a:t>Fig.2.2. Potential Temperature from Ice Edge</a:t>
            </a:r>
            <a:endParaRPr lang="en-US" dirty="0"/>
          </a:p>
        </p:txBody>
      </p:sp>
      <p:sp>
        <p:nvSpPr>
          <p:cNvPr id="8" name="TextBox 7">
            <a:extLst>
              <a:ext uri="{FF2B5EF4-FFF2-40B4-BE49-F238E27FC236}">
                <a16:creationId xmlns:a16="http://schemas.microsoft.com/office/drawing/2014/main" id="{2E7D0B73-1977-E232-EDE2-00EE7DC22A2A}"/>
              </a:ext>
            </a:extLst>
          </p:cNvPr>
          <p:cNvSpPr txBox="1"/>
          <p:nvPr/>
        </p:nvSpPr>
        <p:spPr>
          <a:xfrm>
            <a:off x="6591127" y="3871690"/>
            <a:ext cx="5147310" cy="369332"/>
          </a:xfrm>
          <a:prstGeom prst="rect">
            <a:avLst/>
          </a:prstGeom>
          <a:noFill/>
        </p:spPr>
        <p:txBody>
          <a:bodyPr wrap="square" rtlCol="0">
            <a:spAutoFit/>
          </a:bodyPr>
          <a:lstStyle/>
          <a:p>
            <a:r>
              <a:rPr lang="en-US" i="0" dirty="0">
                <a:effectLst/>
                <a:latin typeface="Söhne"/>
              </a:rPr>
              <a:t>Fig. 2.3 Mean Potential Temperature at </a:t>
            </a:r>
            <a:r>
              <a:rPr lang="en-US" i="0" dirty="0" err="1">
                <a:effectLst/>
                <a:latin typeface="Söhne"/>
              </a:rPr>
              <a:t>Andenes</a:t>
            </a:r>
            <a:endParaRPr lang="en-US" dirty="0"/>
          </a:p>
        </p:txBody>
      </p:sp>
      <p:sp>
        <p:nvSpPr>
          <p:cNvPr id="9" name="TextBox 8">
            <a:extLst>
              <a:ext uri="{FF2B5EF4-FFF2-40B4-BE49-F238E27FC236}">
                <a16:creationId xmlns:a16="http://schemas.microsoft.com/office/drawing/2014/main" id="{F4496A15-3339-1A89-72B8-DB1E19CD0F66}"/>
              </a:ext>
            </a:extLst>
          </p:cNvPr>
          <p:cNvSpPr txBox="1"/>
          <p:nvPr/>
        </p:nvSpPr>
        <p:spPr>
          <a:xfrm>
            <a:off x="991094" y="4562415"/>
            <a:ext cx="10253353" cy="1472541"/>
          </a:xfrm>
          <a:prstGeom prst="rect">
            <a:avLst/>
          </a:prstGeom>
          <a:noFill/>
        </p:spPr>
        <p:txBody>
          <a:bodyPr wrap="square" rtlCol="0">
            <a:spAutoFit/>
          </a:bodyPr>
          <a:lstStyle/>
          <a:p>
            <a:r>
              <a:rPr lang="en-US" dirty="0">
                <a:solidFill>
                  <a:srgbClr val="374151"/>
                </a:solidFill>
              </a:rPr>
              <a:t>Fig.2.2</a:t>
            </a:r>
            <a:r>
              <a:rPr lang="en-US" b="0" i="0" dirty="0">
                <a:solidFill>
                  <a:srgbClr val="374151"/>
                </a:solidFill>
                <a:effectLst/>
              </a:rPr>
              <a:t> demonstrates a gradual increase in potential temperature from the ice edge over 30 hours, suggesting a warming trend or changing air mass. Fig.2.3 depicts the diurnal variation of mean potential temperature at </a:t>
            </a:r>
            <a:r>
              <a:rPr lang="en-US" b="0" i="0" dirty="0" err="1">
                <a:solidFill>
                  <a:srgbClr val="374151"/>
                </a:solidFill>
                <a:effectLst/>
              </a:rPr>
              <a:t>Andenes</a:t>
            </a:r>
            <a:r>
              <a:rPr lang="en-US" b="0" i="0" dirty="0">
                <a:solidFill>
                  <a:srgbClr val="374151"/>
                </a:solidFill>
                <a:effectLst/>
              </a:rPr>
              <a:t>, with an initial drop, likely due to nighttime cooling, followed by a rise and stabilization, indicative of the cold air outbreak's impact on maintaining a relatively stable temperature despite daily solar heating cycles.</a:t>
            </a:r>
            <a:endParaRPr lang="en-US" dirty="0"/>
          </a:p>
        </p:txBody>
      </p:sp>
    </p:spTree>
    <p:extLst>
      <p:ext uri="{BB962C8B-B14F-4D97-AF65-F5344CB8AC3E}">
        <p14:creationId xmlns:p14="http://schemas.microsoft.com/office/powerpoint/2010/main" val="103974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3" name="Picture 2">
            <a:extLst>
              <a:ext uri="{FF2B5EF4-FFF2-40B4-BE49-F238E27FC236}">
                <a16:creationId xmlns:a16="http://schemas.microsoft.com/office/drawing/2014/main" id="{6708C7CC-D70B-6CAD-DC46-DA38AC326FC7}"/>
              </a:ext>
            </a:extLst>
          </p:cNvPr>
          <p:cNvPicPr>
            <a:picLocks noChangeAspect="1"/>
          </p:cNvPicPr>
          <p:nvPr/>
        </p:nvPicPr>
        <p:blipFill>
          <a:blip r:embed="rId3"/>
          <a:stretch>
            <a:fillRect/>
          </a:stretch>
        </p:blipFill>
        <p:spPr>
          <a:xfrm>
            <a:off x="402361" y="554255"/>
            <a:ext cx="7264400" cy="4279900"/>
          </a:xfrm>
          <a:prstGeom prst="rect">
            <a:avLst/>
          </a:prstGeom>
        </p:spPr>
      </p:pic>
      <p:sp>
        <p:nvSpPr>
          <p:cNvPr id="2" name="TextBox 1">
            <a:extLst>
              <a:ext uri="{FF2B5EF4-FFF2-40B4-BE49-F238E27FC236}">
                <a16:creationId xmlns:a16="http://schemas.microsoft.com/office/drawing/2014/main" id="{30F95B84-8F2C-974C-80EF-E7AC0D3167E7}"/>
              </a:ext>
            </a:extLst>
          </p:cNvPr>
          <p:cNvSpPr txBox="1"/>
          <p:nvPr/>
        </p:nvSpPr>
        <p:spPr>
          <a:xfrm>
            <a:off x="382137" y="5090615"/>
            <a:ext cx="6987654" cy="646331"/>
          </a:xfrm>
          <a:prstGeom prst="rect">
            <a:avLst/>
          </a:prstGeom>
          <a:noFill/>
        </p:spPr>
        <p:txBody>
          <a:bodyPr wrap="square" rtlCol="0">
            <a:spAutoFit/>
          </a:bodyPr>
          <a:lstStyle/>
          <a:p>
            <a:r>
              <a:rPr lang="en-US" b="0" i="0" dirty="0">
                <a:solidFill>
                  <a:srgbClr val="374151"/>
                </a:solidFill>
                <a:effectLst/>
                <a:latin typeface="Söhne"/>
              </a:rPr>
              <a:t>Fig. 3.1 Stable Specific Humidity Distribution Profile </a:t>
            </a:r>
            <a:r>
              <a:rPr lang="en-US" dirty="0">
                <a:solidFill>
                  <a:srgbClr val="374151"/>
                </a:solidFill>
                <a:latin typeface="Söhne"/>
              </a:rPr>
              <a:t>d</a:t>
            </a:r>
            <a:r>
              <a:rPr lang="en-US" b="0" i="0" dirty="0">
                <a:solidFill>
                  <a:srgbClr val="374151"/>
                </a:solidFill>
                <a:effectLst/>
                <a:latin typeface="Söhne"/>
              </a:rPr>
              <a:t>uring CAO at </a:t>
            </a:r>
            <a:r>
              <a:rPr lang="en-US" b="0" i="0" dirty="0" err="1">
                <a:solidFill>
                  <a:srgbClr val="374151"/>
                </a:solidFill>
                <a:effectLst/>
                <a:latin typeface="Söhne"/>
              </a:rPr>
              <a:t>Andenes</a:t>
            </a:r>
            <a:r>
              <a:rPr lang="en-US" b="0" i="0" dirty="0">
                <a:solidFill>
                  <a:srgbClr val="374151"/>
                </a:solidFill>
                <a:effectLst/>
                <a:latin typeface="Söhne"/>
              </a:rPr>
              <a:t>.</a:t>
            </a:r>
            <a:endParaRPr lang="en-US" dirty="0"/>
          </a:p>
        </p:txBody>
      </p:sp>
      <p:sp>
        <p:nvSpPr>
          <p:cNvPr id="8" name="TextBox 7">
            <a:extLst>
              <a:ext uri="{FF2B5EF4-FFF2-40B4-BE49-F238E27FC236}">
                <a16:creationId xmlns:a16="http://schemas.microsoft.com/office/drawing/2014/main" id="{E08B1D1C-A077-685F-291D-DF2C00E704D2}"/>
              </a:ext>
            </a:extLst>
          </p:cNvPr>
          <p:cNvSpPr txBox="1"/>
          <p:nvPr/>
        </p:nvSpPr>
        <p:spPr>
          <a:xfrm>
            <a:off x="8262582" y="1024771"/>
            <a:ext cx="3439236" cy="3693319"/>
          </a:xfrm>
          <a:prstGeom prst="rect">
            <a:avLst/>
          </a:prstGeom>
          <a:noFill/>
        </p:spPr>
        <p:txBody>
          <a:bodyPr wrap="square" rtlCol="0">
            <a:spAutoFit/>
          </a:bodyPr>
          <a:lstStyle/>
          <a:p>
            <a:pPr marL="342900" indent="-342900">
              <a:buFont typeface="Arial" panose="020B0604020202020204" pitchFamily="34" charset="0"/>
              <a:buChar char="•"/>
            </a:pPr>
            <a:r>
              <a:rPr lang="en-US" sz="2600" i="0" dirty="0">
                <a:effectLst/>
              </a:rPr>
              <a:t>Higher Humidity at Lower Altitudes</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i="0" dirty="0">
                <a:effectLst/>
              </a:rPr>
              <a:t>Stable Over Time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i="0" dirty="0">
                <a:effectLst/>
              </a:rPr>
              <a:t>Decrease with Altitude:</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i="0" dirty="0">
                <a:effectLst/>
              </a:rPr>
              <a:t>No Diurnal Variation</a:t>
            </a:r>
            <a:endParaRPr lang="en-US" sz="2600" dirty="0"/>
          </a:p>
        </p:txBody>
      </p:sp>
    </p:spTree>
    <p:extLst>
      <p:ext uri="{BB962C8B-B14F-4D97-AF65-F5344CB8AC3E}">
        <p14:creationId xmlns:p14="http://schemas.microsoft.com/office/powerpoint/2010/main" val="328003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3" name="Picture 2" descr="A graph with a line&#10;&#10;Description automatically generated">
            <a:extLst>
              <a:ext uri="{FF2B5EF4-FFF2-40B4-BE49-F238E27FC236}">
                <a16:creationId xmlns:a16="http://schemas.microsoft.com/office/drawing/2014/main" id="{AFCEDE3E-04B7-8DBA-CC8D-8033117CCF6C}"/>
              </a:ext>
            </a:extLst>
          </p:cNvPr>
          <p:cNvPicPr>
            <a:picLocks noChangeAspect="1"/>
          </p:cNvPicPr>
          <p:nvPr/>
        </p:nvPicPr>
        <p:blipFill>
          <a:blip r:embed="rId3"/>
          <a:stretch>
            <a:fillRect/>
          </a:stretch>
        </p:blipFill>
        <p:spPr>
          <a:xfrm>
            <a:off x="6117771" y="314756"/>
            <a:ext cx="5029200" cy="3748078"/>
          </a:xfrm>
          <a:prstGeom prst="rect">
            <a:avLst/>
          </a:prstGeom>
        </p:spPr>
      </p:pic>
      <p:pic>
        <p:nvPicPr>
          <p:cNvPr id="9" name="Picture 8" descr="A graph with a line&#10;&#10;Description automatically generated">
            <a:extLst>
              <a:ext uri="{FF2B5EF4-FFF2-40B4-BE49-F238E27FC236}">
                <a16:creationId xmlns:a16="http://schemas.microsoft.com/office/drawing/2014/main" id="{48F9E298-7605-AEB1-CAD2-500D57AE9F27}"/>
              </a:ext>
            </a:extLst>
          </p:cNvPr>
          <p:cNvPicPr>
            <a:picLocks noChangeAspect="1"/>
          </p:cNvPicPr>
          <p:nvPr/>
        </p:nvPicPr>
        <p:blipFill>
          <a:blip r:embed="rId4"/>
          <a:stretch>
            <a:fillRect/>
          </a:stretch>
        </p:blipFill>
        <p:spPr>
          <a:xfrm>
            <a:off x="564867" y="259736"/>
            <a:ext cx="4572000" cy="3657600"/>
          </a:xfrm>
          <a:prstGeom prst="rect">
            <a:avLst/>
          </a:prstGeom>
        </p:spPr>
      </p:pic>
      <p:sp>
        <p:nvSpPr>
          <p:cNvPr id="14" name="TextBox 13">
            <a:extLst>
              <a:ext uri="{FF2B5EF4-FFF2-40B4-BE49-F238E27FC236}">
                <a16:creationId xmlns:a16="http://schemas.microsoft.com/office/drawing/2014/main" id="{8C4B9774-9AA8-5DFF-AB37-08E9302DD2B3}"/>
              </a:ext>
            </a:extLst>
          </p:cNvPr>
          <p:cNvSpPr txBox="1"/>
          <p:nvPr/>
        </p:nvSpPr>
        <p:spPr>
          <a:xfrm>
            <a:off x="692178" y="4005059"/>
            <a:ext cx="5254387" cy="584775"/>
          </a:xfrm>
          <a:prstGeom prst="rect">
            <a:avLst/>
          </a:prstGeom>
          <a:noFill/>
        </p:spPr>
        <p:txBody>
          <a:bodyPr wrap="square" rtlCol="0">
            <a:spAutoFit/>
          </a:bodyPr>
          <a:lstStyle/>
          <a:p>
            <a:r>
              <a:rPr lang="en-US" sz="1600" b="0" i="0" dirty="0">
                <a:solidFill>
                  <a:srgbClr val="374151"/>
                </a:solidFill>
                <a:effectLst/>
              </a:rPr>
              <a:t>Fig. 3.2 Decreasing Specific Humidity Gradient from Ice Edge over Time</a:t>
            </a:r>
            <a:endParaRPr lang="en-US" sz="1600" dirty="0"/>
          </a:p>
        </p:txBody>
      </p:sp>
      <p:sp>
        <p:nvSpPr>
          <p:cNvPr id="15" name="TextBox 14">
            <a:extLst>
              <a:ext uri="{FF2B5EF4-FFF2-40B4-BE49-F238E27FC236}">
                <a16:creationId xmlns:a16="http://schemas.microsoft.com/office/drawing/2014/main" id="{E1588CBB-AD91-BEEA-4183-F4371606D69E}"/>
              </a:ext>
            </a:extLst>
          </p:cNvPr>
          <p:cNvSpPr txBox="1"/>
          <p:nvPr/>
        </p:nvSpPr>
        <p:spPr>
          <a:xfrm>
            <a:off x="6477919" y="4005689"/>
            <a:ext cx="5125491" cy="584775"/>
          </a:xfrm>
          <a:prstGeom prst="rect">
            <a:avLst/>
          </a:prstGeom>
          <a:noFill/>
        </p:spPr>
        <p:txBody>
          <a:bodyPr wrap="square" rtlCol="0">
            <a:spAutoFit/>
          </a:bodyPr>
          <a:lstStyle/>
          <a:p>
            <a:r>
              <a:rPr lang="en-US" sz="1600" b="0" i="0" dirty="0">
                <a:solidFill>
                  <a:srgbClr val="374151"/>
                </a:solidFill>
                <a:effectLst/>
              </a:rPr>
              <a:t>Fig3.3 Diurnal Variation of Mean Specific Humidity at </a:t>
            </a:r>
            <a:r>
              <a:rPr lang="en-US" sz="1600" b="0" i="0" dirty="0" err="1">
                <a:solidFill>
                  <a:srgbClr val="374151"/>
                </a:solidFill>
                <a:effectLst/>
              </a:rPr>
              <a:t>Andenes</a:t>
            </a:r>
            <a:endParaRPr lang="en-US" sz="1600" dirty="0"/>
          </a:p>
        </p:txBody>
      </p:sp>
      <p:sp>
        <p:nvSpPr>
          <p:cNvPr id="16" name="TextBox 15">
            <a:extLst>
              <a:ext uri="{FF2B5EF4-FFF2-40B4-BE49-F238E27FC236}">
                <a16:creationId xmlns:a16="http://schemas.microsoft.com/office/drawing/2014/main" id="{36162D4E-58D3-26AF-AF89-E4810C4F3637}"/>
              </a:ext>
            </a:extLst>
          </p:cNvPr>
          <p:cNvSpPr txBox="1"/>
          <p:nvPr/>
        </p:nvSpPr>
        <p:spPr>
          <a:xfrm>
            <a:off x="838200" y="4693960"/>
            <a:ext cx="10611891" cy="1569660"/>
          </a:xfrm>
          <a:prstGeom prst="rect">
            <a:avLst/>
          </a:prstGeom>
          <a:noFill/>
        </p:spPr>
        <p:txBody>
          <a:bodyPr wrap="square" rtlCol="0">
            <a:spAutoFit/>
          </a:bodyPr>
          <a:lstStyle/>
          <a:p>
            <a:pPr algn="l"/>
            <a:r>
              <a:rPr lang="en-US" sz="1600" b="0" i="0" dirty="0">
                <a:solidFill>
                  <a:srgbClr val="374151"/>
                </a:solidFill>
                <a:effectLst/>
              </a:rPr>
              <a:t>Figure 3.2 depicts a steady decrease in specific humidity over 30 hours, likely due to the air mass moving away from the moisture-rich ice edge into colder and drier regions or experiencing adiabatic warming. In contrast, Figure 3.3 displays diurnal variability in specific humidity at </a:t>
            </a:r>
            <a:r>
              <a:rPr lang="en-US" sz="1600" b="0" i="0" dirty="0" err="1">
                <a:solidFill>
                  <a:srgbClr val="374151"/>
                </a:solidFill>
                <a:effectLst/>
              </a:rPr>
              <a:t>Andenes</a:t>
            </a:r>
            <a:r>
              <a:rPr lang="en-US" sz="1600" b="0" i="0" dirty="0">
                <a:solidFill>
                  <a:srgbClr val="374151"/>
                </a:solidFill>
                <a:effectLst/>
              </a:rPr>
              <a:t>, with a significant drop in the early morning hours followed by an increase during the day and a decline in the evening, consistent with the typical diurnal temperature cycle's effect on the air's capacity to hold moisture. Collectively, these figures highlight the interplay between large-scale air mass movements and local diurnal cycles in determining specific humidity dynamics.</a:t>
            </a:r>
          </a:p>
        </p:txBody>
      </p:sp>
    </p:spTree>
    <p:extLst>
      <p:ext uri="{BB962C8B-B14F-4D97-AF65-F5344CB8AC3E}">
        <p14:creationId xmlns:p14="http://schemas.microsoft.com/office/powerpoint/2010/main" val="330311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8" name="Picture 7" descr="A green and blue gradients&#10;&#10;Description automatically generated">
            <a:extLst>
              <a:ext uri="{FF2B5EF4-FFF2-40B4-BE49-F238E27FC236}">
                <a16:creationId xmlns:a16="http://schemas.microsoft.com/office/drawing/2014/main" id="{7669925C-2C85-BEF9-143C-F245CBA5899E}"/>
              </a:ext>
            </a:extLst>
          </p:cNvPr>
          <p:cNvPicPr>
            <a:picLocks noChangeAspect="1"/>
          </p:cNvPicPr>
          <p:nvPr/>
        </p:nvPicPr>
        <p:blipFill>
          <a:blip r:embed="rId3"/>
          <a:stretch>
            <a:fillRect/>
          </a:stretch>
        </p:blipFill>
        <p:spPr>
          <a:xfrm>
            <a:off x="374177" y="597940"/>
            <a:ext cx="7137400" cy="4279900"/>
          </a:xfrm>
          <a:prstGeom prst="rect">
            <a:avLst/>
          </a:prstGeom>
        </p:spPr>
      </p:pic>
      <p:sp>
        <p:nvSpPr>
          <p:cNvPr id="9" name="TextBox 8">
            <a:extLst>
              <a:ext uri="{FF2B5EF4-FFF2-40B4-BE49-F238E27FC236}">
                <a16:creationId xmlns:a16="http://schemas.microsoft.com/office/drawing/2014/main" id="{88AC7212-AC4C-B521-720E-C17B6D765A82}"/>
              </a:ext>
            </a:extLst>
          </p:cNvPr>
          <p:cNvSpPr txBox="1"/>
          <p:nvPr/>
        </p:nvSpPr>
        <p:spPr>
          <a:xfrm>
            <a:off x="8187519" y="1055125"/>
            <a:ext cx="3589361"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374151"/>
                </a:solidFill>
              </a:rPr>
              <a:t>V</a:t>
            </a:r>
            <a:r>
              <a:rPr lang="en-US" sz="2400" i="0" dirty="0">
                <a:solidFill>
                  <a:srgbClr val="374151"/>
                </a:solidFill>
                <a:effectLst/>
              </a:rPr>
              <a:t>aried distribution of relative humidity with height</a:t>
            </a:r>
          </a:p>
          <a:p>
            <a:pPr marL="285750" indent="-285750">
              <a:buFont typeface="Arial" panose="020B0604020202020204" pitchFamily="34" charset="0"/>
              <a:buChar char="•"/>
            </a:pPr>
            <a:endParaRPr lang="en-US" sz="2400" i="0" dirty="0">
              <a:solidFill>
                <a:srgbClr val="374151"/>
              </a:solidFill>
              <a:effectLst/>
            </a:endParaRPr>
          </a:p>
          <a:p>
            <a:pPr marL="285750" indent="-285750">
              <a:buFont typeface="Arial" panose="020B0604020202020204" pitchFamily="34" charset="0"/>
              <a:buChar char="•"/>
            </a:pPr>
            <a:r>
              <a:rPr lang="en-US" sz="2400" i="0" dirty="0">
                <a:effectLst/>
              </a:rPr>
              <a:t>Diurnal Variation</a:t>
            </a:r>
          </a:p>
          <a:p>
            <a:pPr marL="285750" indent="-285750">
              <a:buFont typeface="Arial" panose="020B0604020202020204" pitchFamily="34" charset="0"/>
              <a:buChar char="•"/>
            </a:pPr>
            <a:endParaRPr lang="en-US" sz="2400" i="0" dirty="0">
              <a:effectLst/>
            </a:endParaRPr>
          </a:p>
          <a:p>
            <a:pPr marL="285750" indent="-285750">
              <a:buFont typeface="Arial" panose="020B0604020202020204" pitchFamily="34" charset="0"/>
              <a:buChar char="•"/>
            </a:pPr>
            <a:r>
              <a:rPr lang="en-US" sz="2400" i="0" dirty="0">
                <a:effectLst/>
              </a:rPr>
              <a:t>Midday Moisture</a:t>
            </a:r>
            <a:endParaRPr lang="en-US" sz="2400" dirty="0"/>
          </a:p>
        </p:txBody>
      </p:sp>
      <p:sp>
        <p:nvSpPr>
          <p:cNvPr id="14" name="TextBox 13">
            <a:extLst>
              <a:ext uri="{FF2B5EF4-FFF2-40B4-BE49-F238E27FC236}">
                <a16:creationId xmlns:a16="http://schemas.microsoft.com/office/drawing/2014/main" id="{181464AA-6C1A-BD4D-10A2-E123184A7E0A}"/>
              </a:ext>
            </a:extLst>
          </p:cNvPr>
          <p:cNvSpPr txBox="1"/>
          <p:nvPr/>
        </p:nvSpPr>
        <p:spPr>
          <a:xfrm>
            <a:off x="586854" y="5090615"/>
            <a:ext cx="6264322" cy="646331"/>
          </a:xfrm>
          <a:prstGeom prst="rect">
            <a:avLst/>
          </a:prstGeom>
          <a:noFill/>
        </p:spPr>
        <p:txBody>
          <a:bodyPr wrap="square" rtlCol="0">
            <a:spAutoFit/>
          </a:bodyPr>
          <a:lstStyle/>
          <a:p>
            <a:r>
              <a:rPr lang="en-US" b="0" i="0" dirty="0">
                <a:solidFill>
                  <a:srgbClr val="374151"/>
                </a:solidFill>
                <a:effectLst/>
                <a:latin typeface="Söhne"/>
              </a:rPr>
              <a:t>Fig. 4.1 Diurnal Variation in Vertical Relative Humidity During CAO at </a:t>
            </a:r>
            <a:r>
              <a:rPr lang="en-US" b="0" i="0" dirty="0" err="1">
                <a:solidFill>
                  <a:srgbClr val="374151"/>
                </a:solidFill>
                <a:effectLst/>
                <a:latin typeface="Söhne"/>
              </a:rPr>
              <a:t>Andenes</a:t>
            </a:r>
            <a:endParaRPr lang="en-US" dirty="0"/>
          </a:p>
        </p:txBody>
      </p:sp>
    </p:spTree>
    <p:extLst>
      <p:ext uri="{BB962C8B-B14F-4D97-AF65-F5344CB8AC3E}">
        <p14:creationId xmlns:p14="http://schemas.microsoft.com/office/powerpoint/2010/main" val="16774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18</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8" name="Picture 7" descr="A graph with a line&#10;&#10;Description automatically generated">
            <a:extLst>
              <a:ext uri="{FF2B5EF4-FFF2-40B4-BE49-F238E27FC236}">
                <a16:creationId xmlns:a16="http://schemas.microsoft.com/office/drawing/2014/main" id="{90DDE289-A1BB-115F-14C6-D97160323D2B}"/>
              </a:ext>
            </a:extLst>
          </p:cNvPr>
          <p:cNvPicPr>
            <a:picLocks noChangeAspect="1"/>
          </p:cNvPicPr>
          <p:nvPr/>
        </p:nvPicPr>
        <p:blipFill>
          <a:blip r:embed="rId3"/>
          <a:stretch>
            <a:fillRect/>
          </a:stretch>
        </p:blipFill>
        <p:spPr>
          <a:xfrm>
            <a:off x="341193" y="911141"/>
            <a:ext cx="4572000" cy="3657600"/>
          </a:xfrm>
          <a:prstGeom prst="rect">
            <a:avLst/>
          </a:prstGeom>
        </p:spPr>
      </p:pic>
      <p:pic>
        <p:nvPicPr>
          <p:cNvPr id="15" name="Picture 14" descr="A graph of a temperature&#10;&#10;Description automatically generated">
            <a:extLst>
              <a:ext uri="{FF2B5EF4-FFF2-40B4-BE49-F238E27FC236}">
                <a16:creationId xmlns:a16="http://schemas.microsoft.com/office/drawing/2014/main" id="{2870B60E-B00A-E03F-3476-F2AD888BBBDB}"/>
              </a:ext>
            </a:extLst>
          </p:cNvPr>
          <p:cNvPicPr>
            <a:picLocks noChangeAspect="1"/>
          </p:cNvPicPr>
          <p:nvPr/>
        </p:nvPicPr>
        <p:blipFill>
          <a:blip r:embed="rId4"/>
          <a:stretch>
            <a:fillRect/>
          </a:stretch>
        </p:blipFill>
        <p:spPr>
          <a:xfrm>
            <a:off x="6755132" y="911141"/>
            <a:ext cx="4572000" cy="3407344"/>
          </a:xfrm>
          <a:prstGeom prst="rect">
            <a:avLst/>
          </a:prstGeom>
        </p:spPr>
      </p:pic>
      <p:sp>
        <p:nvSpPr>
          <p:cNvPr id="16" name="TextBox 15">
            <a:extLst>
              <a:ext uri="{FF2B5EF4-FFF2-40B4-BE49-F238E27FC236}">
                <a16:creationId xmlns:a16="http://schemas.microsoft.com/office/drawing/2014/main" id="{961533B9-4156-A7A3-A3EB-8BD42139FD2D}"/>
              </a:ext>
            </a:extLst>
          </p:cNvPr>
          <p:cNvSpPr txBox="1"/>
          <p:nvPr/>
        </p:nvSpPr>
        <p:spPr>
          <a:xfrm>
            <a:off x="555648" y="4560527"/>
            <a:ext cx="4914992" cy="584775"/>
          </a:xfrm>
          <a:prstGeom prst="rect">
            <a:avLst/>
          </a:prstGeom>
          <a:noFill/>
        </p:spPr>
        <p:txBody>
          <a:bodyPr wrap="square" rtlCol="0">
            <a:spAutoFit/>
          </a:bodyPr>
          <a:lstStyle/>
          <a:p>
            <a:r>
              <a:rPr lang="en-US" sz="1600" b="0" i="0" dirty="0">
                <a:solidFill>
                  <a:srgbClr val="374151"/>
                </a:solidFill>
                <a:effectLst/>
              </a:rPr>
              <a:t>Fig. 4.2.Decreasing Relative Humidity Trend from the Ice Edge</a:t>
            </a:r>
            <a:endParaRPr lang="en-US" sz="1600" dirty="0"/>
          </a:p>
        </p:txBody>
      </p:sp>
      <p:sp>
        <p:nvSpPr>
          <p:cNvPr id="17" name="TextBox 16">
            <a:extLst>
              <a:ext uri="{FF2B5EF4-FFF2-40B4-BE49-F238E27FC236}">
                <a16:creationId xmlns:a16="http://schemas.microsoft.com/office/drawing/2014/main" id="{2052CD54-6711-037C-5D48-E95C5A6FB420}"/>
              </a:ext>
            </a:extLst>
          </p:cNvPr>
          <p:cNvSpPr txBox="1"/>
          <p:nvPr/>
        </p:nvSpPr>
        <p:spPr>
          <a:xfrm>
            <a:off x="6859636" y="4509069"/>
            <a:ext cx="4776716" cy="584775"/>
          </a:xfrm>
          <a:prstGeom prst="rect">
            <a:avLst/>
          </a:prstGeom>
          <a:noFill/>
        </p:spPr>
        <p:txBody>
          <a:bodyPr wrap="square" rtlCol="0">
            <a:spAutoFit/>
          </a:bodyPr>
          <a:lstStyle/>
          <a:p>
            <a:r>
              <a:rPr lang="en-US" sz="1600" b="0" i="0" dirty="0">
                <a:solidFill>
                  <a:srgbClr val="374151"/>
                </a:solidFill>
                <a:effectLst/>
              </a:rPr>
              <a:t>Fig. 4.3 Diurnal Cycle of Mean Relative Humidity at </a:t>
            </a:r>
            <a:r>
              <a:rPr lang="en-US" sz="1600" b="0" i="0" dirty="0" err="1">
                <a:solidFill>
                  <a:srgbClr val="374151"/>
                </a:solidFill>
                <a:effectLst/>
              </a:rPr>
              <a:t>Andenes</a:t>
            </a:r>
            <a:endParaRPr lang="en-US" sz="1600" dirty="0"/>
          </a:p>
        </p:txBody>
      </p:sp>
    </p:spTree>
    <p:extLst>
      <p:ext uri="{BB962C8B-B14F-4D97-AF65-F5344CB8AC3E}">
        <p14:creationId xmlns:p14="http://schemas.microsoft.com/office/powerpoint/2010/main" val="196873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19</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18" name="Picture 17">
            <a:extLst>
              <a:ext uri="{FF2B5EF4-FFF2-40B4-BE49-F238E27FC236}">
                <a16:creationId xmlns:a16="http://schemas.microsoft.com/office/drawing/2014/main" id="{31BDF3AB-6E7C-2C42-7934-0C0588444101}"/>
              </a:ext>
            </a:extLst>
          </p:cNvPr>
          <p:cNvPicPr>
            <a:picLocks noChangeAspect="1"/>
          </p:cNvPicPr>
          <p:nvPr/>
        </p:nvPicPr>
        <p:blipFill>
          <a:blip r:embed="rId3"/>
          <a:stretch>
            <a:fillRect/>
          </a:stretch>
        </p:blipFill>
        <p:spPr>
          <a:xfrm>
            <a:off x="615208" y="208118"/>
            <a:ext cx="4571999" cy="3657600"/>
          </a:xfrm>
          <a:prstGeom prst="rect">
            <a:avLst/>
          </a:prstGeom>
        </p:spPr>
      </p:pic>
      <p:pic>
        <p:nvPicPr>
          <p:cNvPr id="20" name="Picture 19" descr="A graph showing the temperature of a heat&#10;&#10;Description automatically generated">
            <a:extLst>
              <a:ext uri="{FF2B5EF4-FFF2-40B4-BE49-F238E27FC236}">
                <a16:creationId xmlns:a16="http://schemas.microsoft.com/office/drawing/2014/main" id="{87E1C4A1-2812-8D03-1D93-9BF78107B6E2}"/>
              </a:ext>
            </a:extLst>
          </p:cNvPr>
          <p:cNvPicPr>
            <a:picLocks noChangeAspect="1"/>
          </p:cNvPicPr>
          <p:nvPr/>
        </p:nvPicPr>
        <p:blipFill>
          <a:blip r:embed="rId4"/>
          <a:stretch>
            <a:fillRect/>
          </a:stretch>
        </p:blipFill>
        <p:spPr>
          <a:xfrm>
            <a:off x="6781800" y="384651"/>
            <a:ext cx="4572000" cy="3378889"/>
          </a:xfrm>
          <a:prstGeom prst="rect">
            <a:avLst/>
          </a:prstGeom>
        </p:spPr>
      </p:pic>
      <p:sp>
        <p:nvSpPr>
          <p:cNvPr id="21" name="TextBox 20">
            <a:extLst>
              <a:ext uri="{FF2B5EF4-FFF2-40B4-BE49-F238E27FC236}">
                <a16:creationId xmlns:a16="http://schemas.microsoft.com/office/drawing/2014/main" id="{615794E2-E22F-17A5-194D-B2E29C1C2D5D}"/>
              </a:ext>
            </a:extLst>
          </p:cNvPr>
          <p:cNvSpPr txBox="1"/>
          <p:nvPr/>
        </p:nvSpPr>
        <p:spPr>
          <a:xfrm>
            <a:off x="615208" y="3873932"/>
            <a:ext cx="4693771" cy="584775"/>
          </a:xfrm>
          <a:prstGeom prst="rect">
            <a:avLst/>
          </a:prstGeom>
          <a:noFill/>
        </p:spPr>
        <p:txBody>
          <a:bodyPr wrap="square" rtlCol="0">
            <a:spAutoFit/>
          </a:bodyPr>
          <a:lstStyle/>
          <a:p>
            <a:r>
              <a:rPr lang="en-US" sz="1600" b="0" i="0" dirty="0">
                <a:solidFill>
                  <a:srgbClr val="374151"/>
                </a:solidFill>
                <a:effectLst/>
              </a:rPr>
              <a:t>Fig. 5.1 Consistent Negative Sensible Heat Flux at Ice Edge</a:t>
            </a:r>
            <a:endParaRPr lang="en-US" sz="1600" dirty="0"/>
          </a:p>
        </p:txBody>
      </p:sp>
      <p:sp>
        <p:nvSpPr>
          <p:cNvPr id="22" name="TextBox 21">
            <a:extLst>
              <a:ext uri="{FF2B5EF4-FFF2-40B4-BE49-F238E27FC236}">
                <a16:creationId xmlns:a16="http://schemas.microsoft.com/office/drawing/2014/main" id="{2BEF5D7B-31EC-8C65-607B-D7417B1983EC}"/>
              </a:ext>
            </a:extLst>
          </p:cNvPr>
          <p:cNvSpPr txBox="1"/>
          <p:nvPr/>
        </p:nvSpPr>
        <p:spPr>
          <a:xfrm>
            <a:off x="6883023" y="3842506"/>
            <a:ext cx="4764206" cy="584775"/>
          </a:xfrm>
          <a:prstGeom prst="rect">
            <a:avLst/>
          </a:prstGeom>
          <a:noFill/>
        </p:spPr>
        <p:txBody>
          <a:bodyPr wrap="square" rtlCol="0">
            <a:spAutoFit/>
          </a:bodyPr>
          <a:lstStyle/>
          <a:p>
            <a:r>
              <a:rPr lang="en-US" sz="1600" b="0" i="0" dirty="0">
                <a:solidFill>
                  <a:srgbClr val="374151"/>
                </a:solidFill>
                <a:effectLst/>
              </a:rPr>
              <a:t>Fig. 5. 2 Diurnal and Event-Driven Variability in Sensible Heat Flux at </a:t>
            </a:r>
            <a:r>
              <a:rPr lang="en-US" sz="1600" b="0" i="0" dirty="0" err="1">
                <a:solidFill>
                  <a:srgbClr val="374151"/>
                </a:solidFill>
                <a:effectLst/>
              </a:rPr>
              <a:t>Andenes</a:t>
            </a:r>
            <a:endParaRPr lang="en-US" sz="1600" dirty="0"/>
          </a:p>
        </p:txBody>
      </p:sp>
      <p:sp>
        <p:nvSpPr>
          <p:cNvPr id="23" name="TextBox 22">
            <a:extLst>
              <a:ext uri="{FF2B5EF4-FFF2-40B4-BE49-F238E27FC236}">
                <a16:creationId xmlns:a16="http://schemas.microsoft.com/office/drawing/2014/main" id="{34FB4296-D08E-FE00-DBFA-4AEDA959D415}"/>
              </a:ext>
            </a:extLst>
          </p:cNvPr>
          <p:cNvSpPr txBox="1"/>
          <p:nvPr/>
        </p:nvSpPr>
        <p:spPr>
          <a:xfrm>
            <a:off x="615208" y="4738600"/>
            <a:ext cx="11032021" cy="1200329"/>
          </a:xfrm>
          <a:prstGeom prst="rect">
            <a:avLst/>
          </a:prstGeom>
          <a:noFill/>
        </p:spPr>
        <p:txBody>
          <a:bodyPr wrap="square" rtlCol="0">
            <a:spAutoFit/>
          </a:bodyPr>
          <a:lstStyle/>
          <a:p>
            <a:r>
              <a:rPr lang="en-US" dirty="0">
                <a:solidFill>
                  <a:srgbClr val="374151"/>
                </a:solidFill>
              </a:rPr>
              <a:t>T</a:t>
            </a:r>
            <a:r>
              <a:rPr lang="en-US" b="0" i="0" dirty="0">
                <a:solidFill>
                  <a:srgbClr val="374151"/>
                </a:solidFill>
                <a:effectLst/>
              </a:rPr>
              <a:t>hese plots suggest different local conditions and processes at play. The consistent pattern from the ice edge aligns with the expectation of a stable and cold surface continuously cooling the overlying air. In contrast, the </a:t>
            </a:r>
            <a:r>
              <a:rPr lang="en-US" b="0" i="0" dirty="0" err="1">
                <a:solidFill>
                  <a:srgbClr val="374151"/>
                </a:solidFill>
                <a:effectLst/>
              </a:rPr>
              <a:t>Andenes</a:t>
            </a:r>
            <a:r>
              <a:rPr lang="en-US" b="0" i="0" dirty="0">
                <a:solidFill>
                  <a:srgbClr val="374151"/>
                </a:solidFill>
                <a:effectLst/>
              </a:rPr>
              <a:t> site shows diurnal variability affected by local weather conditions, surface heating and cooling, and possibly other atmospheric phenomena.</a:t>
            </a:r>
            <a:endParaRPr lang="en-US" dirty="0"/>
          </a:p>
        </p:txBody>
      </p:sp>
    </p:spTree>
    <p:extLst>
      <p:ext uri="{BB962C8B-B14F-4D97-AF65-F5344CB8AC3E}">
        <p14:creationId xmlns:p14="http://schemas.microsoft.com/office/powerpoint/2010/main" val="24629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1208-01AF-F19B-4D6C-829815A13A09}"/>
              </a:ext>
            </a:extLst>
          </p:cNvPr>
          <p:cNvSpPr>
            <a:spLocks noGrp="1"/>
          </p:cNvSpPr>
          <p:nvPr>
            <p:ph type="title"/>
          </p:nvPr>
        </p:nvSpPr>
        <p:spPr>
          <a:xfrm>
            <a:off x="777240" y="221025"/>
            <a:ext cx="10515600" cy="1325563"/>
          </a:xfrm>
          <a:solidFill>
            <a:srgbClr val="007E89"/>
          </a:solidFill>
          <a:ln>
            <a:solidFill>
              <a:schemeClr val="accent2"/>
            </a:solidFill>
          </a:ln>
          <a:effectLst>
            <a:reflection blurRad="6350" stA="52000" endA="300" endPos="35000" dir="5400000" sy="-100000" algn="bl" rotWithShape="0"/>
          </a:effectLst>
        </p:spPr>
        <p:txBody>
          <a:bodyPr/>
          <a:lstStyle/>
          <a:p>
            <a:pPr algn="ctr"/>
            <a:r>
              <a:rPr lang="en-US" dirty="0">
                <a:solidFill>
                  <a:schemeClr val="bg1"/>
                </a:solidFill>
                <a:latin typeface="+mn-lt"/>
              </a:rPr>
              <a:t>OUTLINE</a:t>
            </a:r>
          </a:p>
        </p:txBody>
      </p:sp>
      <p:sp>
        <p:nvSpPr>
          <p:cNvPr id="14" name="Content Placeholder 13">
            <a:extLst>
              <a:ext uri="{FF2B5EF4-FFF2-40B4-BE49-F238E27FC236}">
                <a16:creationId xmlns:a16="http://schemas.microsoft.com/office/drawing/2014/main" id="{730BF1A7-E892-C1D1-7D90-FA0FE72C011B}"/>
              </a:ext>
            </a:extLst>
          </p:cNvPr>
          <p:cNvSpPr>
            <a:spLocks noGrp="1"/>
          </p:cNvSpPr>
          <p:nvPr>
            <p:ph sz="half" idx="2"/>
          </p:nvPr>
        </p:nvSpPr>
        <p:spPr>
          <a:xfrm>
            <a:off x="4445728" y="2680873"/>
            <a:ext cx="5181600" cy="4351338"/>
          </a:xfrm>
        </p:spPr>
        <p:txBody>
          <a:bodyPr/>
          <a:lstStyle/>
          <a:p>
            <a:pPr>
              <a:buFont typeface="Wingdings" pitchFamily="2" charset="2"/>
              <a:buChar char="v"/>
            </a:pPr>
            <a:r>
              <a:rPr lang="en-US" dirty="0"/>
              <a:t>INTRODUCTION</a:t>
            </a:r>
          </a:p>
          <a:p>
            <a:pPr>
              <a:buFont typeface="Wingdings" pitchFamily="2" charset="2"/>
              <a:buChar char="v"/>
            </a:pPr>
            <a:r>
              <a:rPr lang="en-US" dirty="0"/>
              <a:t>OBJECTIVES</a:t>
            </a:r>
          </a:p>
          <a:p>
            <a:pPr>
              <a:buFont typeface="Wingdings" pitchFamily="2" charset="2"/>
              <a:buChar char="v"/>
            </a:pPr>
            <a:r>
              <a:rPr lang="en-US" dirty="0"/>
              <a:t>DATA AND METHOD</a:t>
            </a:r>
          </a:p>
          <a:p>
            <a:pPr>
              <a:buFont typeface="Wingdings" pitchFamily="2" charset="2"/>
              <a:buChar char="v"/>
            </a:pPr>
            <a:r>
              <a:rPr lang="en-US" dirty="0"/>
              <a:t>RESULTS</a:t>
            </a:r>
          </a:p>
          <a:p>
            <a:pPr>
              <a:buFont typeface="Wingdings" pitchFamily="2" charset="2"/>
              <a:buChar char="v"/>
            </a:pPr>
            <a:r>
              <a:rPr lang="en-US" dirty="0"/>
              <a:t>CONCLUSION</a:t>
            </a:r>
          </a:p>
        </p:txBody>
      </p:sp>
      <p:sp>
        <p:nvSpPr>
          <p:cNvPr id="4" name="Date Placeholder 3">
            <a:extLst>
              <a:ext uri="{FF2B5EF4-FFF2-40B4-BE49-F238E27FC236}">
                <a16:creationId xmlns:a16="http://schemas.microsoft.com/office/drawing/2014/main" id="{ECE8D6A5-EC56-0B0F-7D8A-7D6099A7A0E9}"/>
              </a:ext>
            </a:extLst>
          </p:cNvPr>
          <p:cNvSpPr>
            <a:spLocks noGrp="1"/>
          </p:cNvSpPr>
          <p:nvPr>
            <p:ph type="dt" sz="half" idx="10"/>
          </p:nvPr>
        </p:nvSpPr>
        <p:spPr/>
        <p:txBody>
          <a:bodyPr/>
          <a:lstStyle/>
          <a:p>
            <a:fld id="{3DE63BA1-CB3F-8149-8EE8-2333DA59CB31}"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9F6F505B-ABDC-D2BA-3C82-DF9860A06D9E}"/>
              </a:ext>
            </a:extLst>
          </p:cNvPr>
          <p:cNvSpPr>
            <a:spLocks noGrp="1"/>
          </p:cNvSpPr>
          <p:nvPr>
            <p:ph type="ftr" sz="quarter" idx="11"/>
          </p:nvPr>
        </p:nvSpPr>
        <p:spPr>
          <a:xfrm>
            <a:off x="3474720" y="6356350"/>
            <a:ext cx="4678680"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1941D30E-849D-679A-7DDD-53C8B309A83A}"/>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7682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054F9DA-6324-374B-AF34-5A4D696DF53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20</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rgbClr val="007E89"/>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16" name="Picture 15">
            <a:extLst>
              <a:ext uri="{FF2B5EF4-FFF2-40B4-BE49-F238E27FC236}">
                <a16:creationId xmlns:a16="http://schemas.microsoft.com/office/drawing/2014/main" id="{0DCCD3D3-99E1-D002-EE73-9A31DA183C43}"/>
              </a:ext>
            </a:extLst>
          </p:cNvPr>
          <p:cNvPicPr>
            <a:picLocks noChangeAspect="1"/>
          </p:cNvPicPr>
          <p:nvPr/>
        </p:nvPicPr>
        <p:blipFill>
          <a:blip r:embed="rId3"/>
          <a:stretch>
            <a:fillRect/>
          </a:stretch>
        </p:blipFill>
        <p:spPr>
          <a:xfrm>
            <a:off x="6781800" y="369462"/>
            <a:ext cx="4572000" cy="3393056"/>
          </a:xfrm>
          <a:prstGeom prst="rect">
            <a:avLst/>
          </a:prstGeom>
        </p:spPr>
      </p:pic>
      <p:pic>
        <p:nvPicPr>
          <p:cNvPr id="18" name="Picture 17" descr="A graph with blue lines&#10;&#10;Description automatically generated">
            <a:extLst>
              <a:ext uri="{FF2B5EF4-FFF2-40B4-BE49-F238E27FC236}">
                <a16:creationId xmlns:a16="http://schemas.microsoft.com/office/drawing/2014/main" id="{6C202C8F-92CA-BAE4-E5AC-8D00ABC4D490}"/>
              </a:ext>
            </a:extLst>
          </p:cNvPr>
          <p:cNvPicPr>
            <a:picLocks noChangeAspect="1"/>
          </p:cNvPicPr>
          <p:nvPr/>
        </p:nvPicPr>
        <p:blipFill>
          <a:blip r:embed="rId4"/>
          <a:stretch>
            <a:fillRect/>
          </a:stretch>
        </p:blipFill>
        <p:spPr>
          <a:xfrm>
            <a:off x="1143858" y="237190"/>
            <a:ext cx="4572000" cy="3657600"/>
          </a:xfrm>
          <a:prstGeom prst="rect">
            <a:avLst/>
          </a:prstGeom>
        </p:spPr>
      </p:pic>
      <p:sp>
        <p:nvSpPr>
          <p:cNvPr id="19" name="TextBox 18">
            <a:extLst>
              <a:ext uri="{FF2B5EF4-FFF2-40B4-BE49-F238E27FC236}">
                <a16:creationId xmlns:a16="http://schemas.microsoft.com/office/drawing/2014/main" id="{2E6EB99A-0017-011A-ABBD-8D3DD48E3C72}"/>
              </a:ext>
            </a:extLst>
          </p:cNvPr>
          <p:cNvSpPr txBox="1"/>
          <p:nvPr/>
        </p:nvSpPr>
        <p:spPr>
          <a:xfrm>
            <a:off x="1165629" y="3932076"/>
            <a:ext cx="4952142" cy="338554"/>
          </a:xfrm>
          <a:prstGeom prst="rect">
            <a:avLst/>
          </a:prstGeom>
          <a:noFill/>
        </p:spPr>
        <p:txBody>
          <a:bodyPr wrap="square" rtlCol="0">
            <a:spAutoFit/>
          </a:bodyPr>
          <a:lstStyle/>
          <a:p>
            <a:r>
              <a:rPr lang="en-US" sz="1600" b="0" i="0" dirty="0">
                <a:solidFill>
                  <a:srgbClr val="374151"/>
                </a:solidFill>
                <a:effectLst/>
              </a:rPr>
              <a:t>Fig 6.1 Stable Negative Latent Heat Flux at Ice Edge</a:t>
            </a:r>
            <a:endParaRPr lang="en-US" sz="1600" dirty="0"/>
          </a:p>
        </p:txBody>
      </p:sp>
      <p:sp>
        <p:nvSpPr>
          <p:cNvPr id="20" name="TextBox 19">
            <a:extLst>
              <a:ext uri="{FF2B5EF4-FFF2-40B4-BE49-F238E27FC236}">
                <a16:creationId xmlns:a16="http://schemas.microsoft.com/office/drawing/2014/main" id="{FF68F97F-BA65-7F06-1FE6-BD2A1BFB2E1D}"/>
              </a:ext>
            </a:extLst>
          </p:cNvPr>
          <p:cNvSpPr txBox="1"/>
          <p:nvPr/>
        </p:nvSpPr>
        <p:spPr>
          <a:xfrm>
            <a:off x="6835254" y="3692810"/>
            <a:ext cx="4926842" cy="584775"/>
          </a:xfrm>
          <a:prstGeom prst="rect">
            <a:avLst/>
          </a:prstGeom>
          <a:noFill/>
        </p:spPr>
        <p:txBody>
          <a:bodyPr wrap="square" rtlCol="0">
            <a:spAutoFit/>
          </a:bodyPr>
          <a:lstStyle/>
          <a:p>
            <a:r>
              <a:rPr lang="en-US" sz="1600" b="0" i="0" dirty="0">
                <a:solidFill>
                  <a:srgbClr val="374151"/>
                </a:solidFill>
                <a:effectLst/>
              </a:rPr>
              <a:t>Fig. 6.2 Variable Latent Heat Flux Dynamics at </a:t>
            </a:r>
            <a:r>
              <a:rPr lang="en-US" sz="1600" b="0" i="0" dirty="0" err="1">
                <a:solidFill>
                  <a:srgbClr val="374151"/>
                </a:solidFill>
                <a:effectLst/>
              </a:rPr>
              <a:t>Andenes</a:t>
            </a:r>
            <a:r>
              <a:rPr lang="en-US" sz="1600" b="0" i="0" dirty="0">
                <a:solidFill>
                  <a:srgbClr val="374151"/>
                </a:solidFill>
                <a:effectLst/>
              </a:rPr>
              <a:t> Site</a:t>
            </a:r>
            <a:endParaRPr lang="en-US" sz="1600" dirty="0"/>
          </a:p>
        </p:txBody>
      </p:sp>
      <p:sp>
        <p:nvSpPr>
          <p:cNvPr id="21" name="TextBox 20">
            <a:extLst>
              <a:ext uri="{FF2B5EF4-FFF2-40B4-BE49-F238E27FC236}">
                <a16:creationId xmlns:a16="http://schemas.microsoft.com/office/drawing/2014/main" id="{49FC32C3-33F3-4FC3-15FE-880FBCA918C0}"/>
              </a:ext>
            </a:extLst>
          </p:cNvPr>
          <p:cNvSpPr txBox="1"/>
          <p:nvPr/>
        </p:nvSpPr>
        <p:spPr>
          <a:xfrm>
            <a:off x="1009934" y="4479565"/>
            <a:ext cx="10440157"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2488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339D2067-6B64-3A4E-8B20-F755271D0823}" type="datetime2">
              <a:rPr lang="en-US" smtClean="0"/>
              <a:t>Thursday, November 30, 2023</a:t>
            </a:fld>
            <a:endParaRPr lang="en-US" dirty="0"/>
          </a:p>
        </p:txBody>
      </p:sp>
      <p:sp>
        <p:nvSpPr>
          <p:cNvPr id="9" name="Footer Placeholder 8">
            <a:extLst>
              <a:ext uri="{FF2B5EF4-FFF2-40B4-BE49-F238E27FC236}">
                <a16:creationId xmlns:a16="http://schemas.microsoft.com/office/drawing/2014/main" id="{7FBAB37E-9BE7-8077-31D9-C7989E86F835}"/>
              </a:ext>
            </a:extLst>
          </p:cNvPr>
          <p:cNvSpPr>
            <a:spLocks noGrp="1"/>
          </p:cNvSpPr>
          <p:nvPr>
            <p:ph type="ftr" sz="quarter" idx="11"/>
          </p:nvPr>
        </p:nvSpPr>
        <p:spPr>
          <a:xfrm>
            <a:off x="3826933" y="6356350"/>
            <a:ext cx="478366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21</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19253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6"/>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874348" cy="977366"/>
          </a:xfrm>
          <a:prstGeom prst="rect">
            <a:avLst/>
          </a:prstGeom>
          <a:solidFill>
            <a:srgbClr val="007E89"/>
          </a:solidFill>
          <a:ln>
            <a:solidFill>
              <a:srgbClr val="007E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CONCLUSION</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sp>
        <p:nvSpPr>
          <p:cNvPr id="3" name="TextBox 2">
            <a:extLst>
              <a:ext uri="{FF2B5EF4-FFF2-40B4-BE49-F238E27FC236}">
                <a16:creationId xmlns:a16="http://schemas.microsoft.com/office/drawing/2014/main" id="{54B6C3B6-59C2-1819-969F-D89E6C9BBFBA}"/>
              </a:ext>
            </a:extLst>
          </p:cNvPr>
          <p:cNvSpPr txBox="1"/>
          <p:nvPr/>
        </p:nvSpPr>
        <p:spPr>
          <a:xfrm>
            <a:off x="1079501" y="4986868"/>
            <a:ext cx="279400" cy="461665"/>
          </a:xfrm>
          <a:prstGeom prst="rect">
            <a:avLst/>
          </a:prstGeom>
          <a:noFill/>
        </p:spPr>
        <p:txBody>
          <a:bodyPr wrap="square" rtlCol="0">
            <a:spAutoFit/>
          </a:bodyPr>
          <a:lstStyle/>
          <a:p>
            <a:r>
              <a:rPr lang="en-US" sz="2400" dirty="0">
                <a:solidFill>
                  <a:schemeClr val="bg1"/>
                </a:solidFill>
              </a:rPr>
              <a:t>4</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FD2F8AF-4AF6-1C2A-FEE8-B40C8425D0BB}"/>
                  </a:ext>
                </a:extLst>
              </p14:cNvPr>
              <p14:cNvContentPartPr/>
              <p14:nvPr/>
            </p14:nvContentPartPr>
            <p14:xfrm>
              <a:off x="1951080" y="1843533"/>
              <a:ext cx="360" cy="360"/>
            </p14:xfrm>
          </p:contentPart>
        </mc:Choice>
        <mc:Fallback xmlns="">
          <p:pic>
            <p:nvPicPr>
              <p:cNvPr id="5" name="Ink 4">
                <a:extLst>
                  <a:ext uri="{FF2B5EF4-FFF2-40B4-BE49-F238E27FC236}">
                    <a16:creationId xmlns:a16="http://schemas.microsoft.com/office/drawing/2014/main" id="{EFD2F8AF-4AF6-1C2A-FEE8-B40C8425D0BB}"/>
                  </a:ext>
                </a:extLst>
              </p:cNvPr>
              <p:cNvPicPr/>
              <p:nvPr/>
            </p:nvPicPr>
            <p:blipFill>
              <a:blip r:embed="rId3"/>
              <a:stretch>
                <a:fillRect/>
              </a:stretch>
            </p:blipFill>
            <p:spPr>
              <a:xfrm>
                <a:off x="1888080" y="17805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F444C322-F860-6529-E71E-A8EC1B244DF9}"/>
                  </a:ext>
                </a:extLst>
              </p14:cNvPr>
              <p14:cNvContentPartPr/>
              <p14:nvPr/>
            </p14:nvContentPartPr>
            <p14:xfrm>
              <a:off x="1957560" y="1877373"/>
              <a:ext cx="360" cy="360"/>
            </p14:xfrm>
          </p:contentPart>
        </mc:Choice>
        <mc:Fallback xmlns="">
          <p:pic>
            <p:nvPicPr>
              <p:cNvPr id="19" name="Ink 18">
                <a:extLst>
                  <a:ext uri="{FF2B5EF4-FFF2-40B4-BE49-F238E27FC236}">
                    <a16:creationId xmlns:a16="http://schemas.microsoft.com/office/drawing/2014/main" id="{F444C322-F860-6529-E71E-A8EC1B244DF9}"/>
                  </a:ext>
                </a:extLst>
              </p:cNvPr>
              <p:cNvPicPr/>
              <p:nvPr/>
            </p:nvPicPr>
            <p:blipFill>
              <a:blip r:embed="rId3"/>
              <a:stretch>
                <a:fillRect/>
              </a:stretch>
            </p:blipFill>
            <p:spPr>
              <a:xfrm>
                <a:off x="1894560" y="1814373"/>
                <a:ext cx="126000" cy="126000"/>
              </a:xfrm>
              <a:prstGeom prst="rect">
                <a:avLst/>
              </a:prstGeom>
            </p:spPr>
          </p:pic>
        </mc:Fallback>
      </mc:AlternateContent>
      <p:sp>
        <p:nvSpPr>
          <p:cNvPr id="14" name="Content Placeholder 13">
            <a:extLst>
              <a:ext uri="{FF2B5EF4-FFF2-40B4-BE49-F238E27FC236}">
                <a16:creationId xmlns:a16="http://schemas.microsoft.com/office/drawing/2014/main" id="{C0B679B7-3091-BC11-0AA7-C0A522B4266F}"/>
              </a:ext>
            </a:extLst>
          </p:cNvPr>
          <p:cNvSpPr>
            <a:spLocks noGrp="1"/>
          </p:cNvSpPr>
          <p:nvPr>
            <p:ph idx="1"/>
          </p:nvPr>
        </p:nvSpPr>
        <p:spPr/>
        <p:txBody>
          <a:bodyPr>
            <a:normAutofit fontScale="92500" lnSpcReduction="10000"/>
          </a:bodyPr>
          <a:lstStyle/>
          <a:p>
            <a:pPr marL="0" indent="0" algn="l">
              <a:buNone/>
            </a:pPr>
            <a:r>
              <a:rPr lang="en-US" b="1" i="0" dirty="0">
                <a:solidFill>
                  <a:srgbClr val="374151"/>
                </a:solidFill>
                <a:effectLst/>
                <a:latin typeface="Söhne"/>
              </a:rPr>
              <a:t>Ice Edge(CLASS Model):</a:t>
            </a:r>
            <a:endParaRPr lang="en-US" b="0" i="0" dirty="0">
              <a:solidFill>
                <a:srgbClr val="374151"/>
              </a:solidFill>
              <a:effectLst/>
              <a:latin typeface="Söhne"/>
            </a:endParaRPr>
          </a:p>
          <a:p>
            <a:pPr lvl="1"/>
            <a:r>
              <a:rPr lang="en-US" b="0" i="0" dirty="0">
                <a:solidFill>
                  <a:srgbClr val="374151"/>
                </a:solidFill>
                <a:effectLst/>
                <a:latin typeface="Söhne"/>
              </a:rPr>
              <a:t>The air grows colder and drier over time.</a:t>
            </a:r>
          </a:p>
          <a:p>
            <a:pPr lvl="1"/>
            <a:r>
              <a:rPr lang="en-US" b="0" i="0" dirty="0">
                <a:solidFill>
                  <a:srgbClr val="374151"/>
                </a:solidFill>
                <a:effectLst/>
                <a:latin typeface="Söhne"/>
              </a:rPr>
              <a:t>Heat is consistently lost from the ice into the atmosphere.</a:t>
            </a:r>
          </a:p>
          <a:p>
            <a:pPr lvl="1"/>
            <a:r>
              <a:rPr lang="en-US" b="0" i="0" dirty="0">
                <a:solidFill>
                  <a:srgbClr val="374151"/>
                </a:solidFill>
                <a:effectLst/>
                <a:latin typeface="Söhne"/>
              </a:rPr>
              <a:t>Moisture loss is steady, suggesting freezing or drying conditions.</a:t>
            </a:r>
          </a:p>
          <a:p>
            <a:pPr marL="0" indent="0" algn="l">
              <a:buNone/>
            </a:pPr>
            <a:r>
              <a:rPr lang="en-US" b="1" i="0" dirty="0" err="1">
                <a:solidFill>
                  <a:srgbClr val="374151"/>
                </a:solidFill>
                <a:effectLst/>
                <a:latin typeface="Söhne"/>
              </a:rPr>
              <a:t>Andenes</a:t>
            </a:r>
            <a:r>
              <a:rPr lang="en-US" b="1" i="0" dirty="0">
                <a:solidFill>
                  <a:srgbClr val="374151"/>
                </a:solidFill>
                <a:effectLst/>
                <a:latin typeface="Söhne"/>
              </a:rPr>
              <a:t> Site (Observation):</a:t>
            </a:r>
            <a:endParaRPr lang="en-US" b="0" i="0" dirty="0">
              <a:solidFill>
                <a:srgbClr val="374151"/>
              </a:solidFill>
              <a:effectLst/>
              <a:latin typeface="Söhne"/>
            </a:endParaRPr>
          </a:p>
          <a:p>
            <a:pPr lvl="1"/>
            <a:r>
              <a:rPr lang="en-US" b="0" i="0" dirty="0">
                <a:solidFill>
                  <a:srgbClr val="374151"/>
                </a:solidFill>
                <a:effectLst/>
                <a:latin typeface="Söhne"/>
              </a:rPr>
              <a:t>Temperature varies, showing typical daily warming and cooling.</a:t>
            </a:r>
          </a:p>
          <a:p>
            <a:pPr lvl="1"/>
            <a:r>
              <a:rPr lang="en-US" b="0" i="0" dirty="0">
                <a:solidFill>
                  <a:srgbClr val="374151"/>
                </a:solidFill>
                <a:effectLst/>
                <a:latin typeface="Söhne"/>
              </a:rPr>
              <a:t>Humidity swings throughout the day, with more moisture in the air during the day than at night.</a:t>
            </a:r>
          </a:p>
          <a:p>
            <a:pPr lvl="1"/>
            <a:r>
              <a:rPr lang="en-US" b="0" i="0" dirty="0">
                <a:solidFill>
                  <a:srgbClr val="374151"/>
                </a:solidFill>
                <a:effectLst/>
                <a:latin typeface="Söhne"/>
              </a:rPr>
              <a:t>Heat exchange between the ground and air changes a lot, with the ground sometimes warming the air and sometimes cooling off.</a:t>
            </a:r>
          </a:p>
          <a:p>
            <a:pPr lvl="1"/>
            <a:r>
              <a:rPr lang="en-US" b="0" i="0" dirty="0">
                <a:solidFill>
                  <a:srgbClr val="374151"/>
                </a:solidFill>
                <a:effectLst/>
                <a:latin typeface="Söhne"/>
              </a:rPr>
              <a:t>Moisture transfer is irregular, with bursts of activity likely due to changing weather like wind or rain.</a:t>
            </a:r>
          </a:p>
          <a:p>
            <a:pPr marL="0" indent="0">
              <a:buNone/>
            </a:pPr>
            <a:endParaRPr lang="en-US" dirty="0"/>
          </a:p>
        </p:txBody>
      </p:sp>
    </p:spTree>
    <p:extLst>
      <p:ext uri="{BB962C8B-B14F-4D97-AF65-F5344CB8AC3E}">
        <p14:creationId xmlns:p14="http://schemas.microsoft.com/office/powerpoint/2010/main" val="229324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DF89B2-39F2-0A13-C4E1-03863CB63490}"/>
              </a:ext>
            </a:extLst>
          </p:cNvPr>
          <p:cNvSpPr>
            <a:spLocks noGrp="1"/>
          </p:cNvSpPr>
          <p:nvPr>
            <p:ph type="title"/>
          </p:nvPr>
        </p:nvSpPr>
        <p:spPr/>
        <p:txBody>
          <a:bodyPr/>
          <a:lstStyle/>
          <a:p>
            <a:r>
              <a:rPr lang="en-US" b="1" dirty="0"/>
              <a:t>References</a:t>
            </a:r>
          </a:p>
        </p:txBody>
      </p:sp>
      <p:sp>
        <p:nvSpPr>
          <p:cNvPr id="9" name="Content Placeholder 8">
            <a:extLst>
              <a:ext uri="{FF2B5EF4-FFF2-40B4-BE49-F238E27FC236}">
                <a16:creationId xmlns:a16="http://schemas.microsoft.com/office/drawing/2014/main" id="{2FE2BB2A-2C03-9ED7-0828-61E9369117C2}"/>
              </a:ext>
            </a:extLst>
          </p:cNvPr>
          <p:cNvSpPr>
            <a:spLocks noGrp="1"/>
          </p:cNvSpPr>
          <p:nvPr>
            <p:ph idx="1"/>
          </p:nvPr>
        </p:nvSpPr>
        <p:spPr/>
        <p:txBody>
          <a:bodyPr>
            <a:normAutofit fontScale="92500" lnSpcReduction="10000"/>
          </a:bodyPr>
          <a:lstStyle/>
          <a:p>
            <a:pPr marL="0" indent="0">
              <a:buNone/>
            </a:pPr>
            <a:r>
              <a:rPr lang="en-US" b="0" i="0" dirty="0">
                <a:solidFill>
                  <a:srgbClr val="000000"/>
                </a:solidFill>
                <a:effectLst/>
                <a:latin typeface="-apple-system"/>
              </a:rPr>
              <a:t>Atmospheric Radiation Measurement (ARM) user facility. 2019. Eddy Correlation Flux Measurement System (30ECOR). 2020-03-13 to 2020-03-13, ARM Mobile Facility (ANX) </a:t>
            </a:r>
            <a:r>
              <a:rPr lang="en-US" b="0" i="0" dirty="0" err="1">
                <a:solidFill>
                  <a:srgbClr val="000000"/>
                </a:solidFill>
                <a:effectLst/>
                <a:latin typeface="-apple-system"/>
              </a:rPr>
              <a:t>Andenes</a:t>
            </a:r>
            <a:r>
              <a:rPr lang="en-US" b="0" i="0" dirty="0">
                <a:solidFill>
                  <a:srgbClr val="000000"/>
                </a:solidFill>
                <a:effectLst/>
                <a:latin typeface="-apple-system"/>
              </a:rPr>
              <a:t>, Norway; AMF1 (main site for COMBLE) (M1). Compiled by R. Sullivan, D. </a:t>
            </a:r>
            <a:r>
              <a:rPr lang="en-US" b="0" i="0" dirty="0" err="1">
                <a:solidFill>
                  <a:srgbClr val="000000"/>
                </a:solidFill>
                <a:effectLst/>
                <a:latin typeface="-apple-system"/>
              </a:rPr>
              <a:t>Billesbach</a:t>
            </a:r>
            <a:r>
              <a:rPr lang="en-US" b="0" i="0" dirty="0">
                <a:solidFill>
                  <a:srgbClr val="000000"/>
                </a:solidFill>
                <a:effectLst/>
                <a:latin typeface="-apple-system"/>
              </a:rPr>
              <a:t>, E. Keeler, B. </a:t>
            </a:r>
            <a:r>
              <a:rPr lang="en-US" b="0" i="0" dirty="0" err="1">
                <a:solidFill>
                  <a:srgbClr val="000000"/>
                </a:solidFill>
                <a:effectLst/>
                <a:latin typeface="-apple-system"/>
              </a:rPr>
              <a:t>Ermold</a:t>
            </a:r>
            <a:r>
              <a:rPr lang="en-US" b="0" i="0" dirty="0">
                <a:solidFill>
                  <a:srgbClr val="000000"/>
                </a:solidFill>
                <a:effectLst/>
                <a:latin typeface="-apple-system"/>
              </a:rPr>
              <a:t> and S. Pal. ARM Data Center. Data set accessed 2023-11-29 at http://</a:t>
            </a:r>
            <a:r>
              <a:rPr lang="en-US" b="0" i="0" dirty="0" err="1">
                <a:solidFill>
                  <a:srgbClr val="000000"/>
                </a:solidFill>
                <a:effectLst/>
                <a:latin typeface="-apple-system"/>
              </a:rPr>
              <a:t>dx.doi.org</a:t>
            </a:r>
            <a:r>
              <a:rPr lang="en-US" b="0" i="0" dirty="0">
                <a:solidFill>
                  <a:srgbClr val="000000"/>
                </a:solidFill>
                <a:effectLst/>
                <a:latin typeface="-apple-system"/>
              </a:rPr>
              <a:t>/10.5439/1025039.</a:t>
            </a:r>
          </a:p>
          <a:p>
            <a:pPr marL="0" indent="0">
              <a:buNone/>
            </a:pPr>
            <a:endParaRPr lang="en-US" dirty="0">
              <a:latin typeface="-apple-system"/>
            </a:endParaRPr>
          </a:p>
          <a:p>
            <a:pPr marL="0" indent="0">
              <a:buNone/>
            </a:pPr>
            <a:r>
              <a:rPr lang="en-US" b="0" i="0" dirty="0">
                <a:effectLst/>
                <a:latin typeface="-apple-system"/>
              </a:rPr>
              <a:t>Atmospheric Radiation Measurement (ARM) user facility. 2019. Interpolated Sonde (INTERPOLATEDSONDE). 2020-03-13 to 2020-03-13, ARM Mobile Facility (ANX) </a:t>
            </a:r>
            <a:r>
              <a:rPr lang="en-US" b="0" i="0" dirty="0" err="1">
                <a:effectLst/>
                <a:latin typeface="-apple-system"/>
              </a:rPr>
              <a:t>Andenes</a:t>
            </a:r>
            <a:r>
              <a:rPr lang="en-US" b="0" i="0" dirty="0">
                <a:effectLst/>
                <a:latin typeface="-apple-system"/>
              </a:rPr>
              <a:t>, Norway; AMF1 (main site for COMBLE) (M1). Compiled by M. Jensen, S. </a:t>
            </a:r>
            <a:r>
              <a:rPr lang="en-US" b="0" i="0" dirty="0" err="1">
                <a:effectLst/>
                <a:latin typeface="-apple-system"/>
              </a:rPr>
              <a:t>Giangrande</a:t>
            </a:r>
            <a:r>
              <a:rPr lang="en-US" b="0" i="0" dirty="0">
                <a:effectLst/>
                <a:latin typeface="-apple-system"/>
              </a:rPr>
              <a:t>, T. Fairless and A. Zhou. ARM Data Center. Data set accessed 2023-11-29 at http://</a:t>
            </a:r>
            <a:r>
              <a:rPr lang="en-US" b="0" i="0" dirty="0" err="1">
                <a:effectLst/>
                <a:latin typeface="-apple-system"/>
              </a:rPr>
              <a:t>dx.doi.org</a:t>
            </a:r>
            <a:r>
              <a:rPr lang="en-US" b="0" i="0" dirty="0">
                <a:effectLst/>
                <a:latin typeface="-apple-system"/>
              </a:rPr>
              <a:t>/10.5439/1095316</a:t>
            </a:r>
            <a:r>
              <a:rPr lang="en-US" b="0" i="0" dirty="0">
                <a:solidFill>
                  <a:srgbClr val="FFFFFF"/>
                </a:solidFill>
                <a:effectLst/>
                <a:latin typeface="-apple-system"/>
              </a:rPr>
              <a:t>.</a:t>
            </a:r>
            <a:endParaRPr lang="en-US" dirty="0">
              <a:solidFill>
                <a:srgbClr val="000000"/>
              </a:solidFill>
            </a:endParaRPr>
          </a:p>
        </p:txBody>
      </p:sp>
      <p:sp>
        <p:nvSpPr>
          <p:cNvPr id="5" name="Date Placeholder 4">
            <a:extLst>
              <a:ext uri="{FF2B5EF4-FFF2-40B4-BE49-F238E27FC236}">
                <a16:creationId xmlns:a16="http://schemas.microsoft.com/office/drawing/2014/main" id="{EE378760-0299-DA95-B261-6A882D6E3E00}"/>
              </a:ext>
            </a:extLst>
          </p:cNvPr>
          <p:cNvSpPr>
            <a:spLocks noGrp="1"/>
          </p:cNvSpPr>
          <p:nvPr>
            <p:ph type="dt" sz="half" idx="10"/>
          </p:nvPr>
        </p:nvSpPr>
        <p:spPr/>
        <p:txBody>
          <a:bodyPr/>
          <a:lstStyle/>
          <a:p>
            <a:fld id="{BFD9548A-4A6C-8943-9B68-B1F5B0F715CD}" type="datetime2">
              <a:rPr lang="en-US" smtClean="0"/>
              <a:t>Wednesday, November 29, 2023</a:t>
            </a:fld>
            <a:endParaRPr lang="en-US" dirty="0"/>
          </a:p>
        </p:txBody>
      </p:sp>
      <p:sp>
        <p:nvSpPr>
          <p:cNvPr id="6" name="Footer Placeholder 5">
            <a:extLst>
              <a:ext uri="{FF2B5EF4-FFF2-40B4-BE49-F238E27FC236}">
                <a16:creationId xmlns:a16="http://schemas.microsoft.com/office/drawing/2014/main" id="{41E2AA09-5E07-F981-48C1-412E69C446FD}"/>
              </a:ext>
            </a:extLst>
          </p:cNvPr>
          <p:cNvSpPr>
            <a:spLocks noGrp="1"/>
          </p:cNvSpPr>
          <p:nvPr>
            <p:ph type="ftr" sz="quarter" idx="11"/>
          </p:nvPr>
        </p:nvSpPr>
        <p:spPr/>
        <p:txBody>
          <a:bodyPr/>
          <a:lstStyle/>
          <a:p>
            <a:r>
              <a:rPr lang="en-US"/>
              <a:t>Marine Cold Air Outbreak, Convective Cell Tracking and Life Cycle Study</a:t>
            </a:r>
            <a:endParaRPr lang="en-US" dirty="0"/>
          </a:p>
        </p:txBody>
      </p:sp>
      <p:sp>
        <p:nvSpPr>
          <p:cNvPr id="7" name="Slide Number Placeholder 6">
            <a:extLst>
              <a:ext uri="{FF2B5EF4-FFF2-40B4-BE49-F238E27FC236}">
                <a16:creationId xmlns:a16="http://schemas.microsoft.com/office/drawing/2014/main" id="{DD7E8F4F-C19F-AC60-6784-CE96772CE03A}"/>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406387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sketch, drawing, line art, illustration&#10;&#10;Description automatically generated">
            <a:extLst>
              <a:ext uri="{FF2B5EF4-FFF2-40B4-BE49-F238E27FC236}">
                <a16:creationId xmlns:a16="http://schemas.microsoft.com/office/drawing/2014/main" id="{F8E28C10-1D49-6BE1-3C4F-FC6A40E86BD7}"/>
              </a:ext>
            </a:extLst>
          </p:cNvPr>
          <p:cNvPicPr>
            <a:picLocks noChangeAspect="1"/>
          </p:cNvPicPr>
          <p:nvPr/>
        </p:nvPicPr>
        <p:blipFill rotWithShape="1">
          <a:blip r:embed="rId2"/>
          <a:srcRect t="5808" b="12686"/>
          <a:stretch/>
        </p:blipFill>
        <p:spPr>
          <a:xfrm>
            <a:off x="20" y="1282"/>
            <a:ext cx="12191980" cy="6856718"/>
          </a:xfrm>
          <a:prstGeom prst="rect">
            <a:avLst/>
          </a:prstGeom>
        </p:spPr>
      </p:pic>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srgbClr val="FFFFFF"/>
                </a:solidFill>
              </a:rPr>
              <a:pPr>
                <a:spcAft>
                  <a:spcPts val="600"/>
                </a:spcAft>
                <a:defRPr/>
              </a:pPr>
              <a:t>23</a:t>
            </a:fld>
            <a:endParaRPr lang="en-US">
              <a:solidFill>
                <a:srgbClr val="FFFFFF"/>
              </a:solidFill>
            </a:endParaRPr>
          </a:p>
        </p:txBody>
      </p:sp>
    </p:spTree>
    <p:extLst>
      <p:ext uri="{BB962C8B-B14F-4D97-AF65-F5344CB8AC3E}">
        <p14:creationId xmlns:p14="http://schemas.microsoft.com/office/powerpoint/2010/main" val="206771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28AA460-A883-A243-B636-F5246527F21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848793" y="6356350"/>
            <a:ext cx="468837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94749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INTRODUCTION</a:t>
            </a:r>
          </a:p>
        </p:txBody>
      </p:sp>
      <p:sp>
        <p:nvSpPr>
          <p:cNvPr id="16" name="Rounded Rectangle 15">
            <a:extLst>
              <a:ext uri="{FF2B5EF4-FFF2-40B4-BE49-F238E27FC236}">
                <a16:creationId xmlns:a16="http://schemas.microsoft.com/office/drawing/2014/main" id="{8B8DA6EB-BD8F-2A8F-A6DE-5DEDA1862D65}"/>
              </a:ext>
            </a:extLst>
          </p:cNvPr>
          <p:cNvSpPr/>
          <p:nvPr/>
        </p:nvSpPr>
        <p:spPr>
          <a:xfrm>
            <a:off x="1197377" y="1717107"/>
            <a:ext cx="9797242" cy="666680"/>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i="0" dirty="0">
              <a:solidFill>
                <a:schemeClr val="bg1"/>
              </a:solidFill>
              <a:effectLst/>
            </a:endParaRPr>
          </a:p>
          <a:p>
            <a:r>
              <a:rPr lang="en-US" b="0" i="0" dirty="0">
                <a:solidFill>
                  <a:schemeClr val="bg1"/>
                </a:solidFill>
                <a:effectLst/>
              </a:rPr>
              <a:t>Periods of extreme cold impact in the polar and mid-latitudes during winter months.</a:t>
            </a:r>
          </a:p>
          <a:p>
            <a:pPr algn="ctr"/>
            <a:endParaRPr lang="en-US" dirty="0">
              <a:solidFill>
                <a:schemeClr val="bg1"/>
              </a:solidFill>
            </a:endParaRPr>
          </a:p>
        </p:txBody>
      </p:sp>
      <p:sp>
        <p:nvSpPr>
          <p:cNvPr id="17" name="Rounded Rectangle 16">
            <a:extLst>
              <a:ext uri="{FF2B5EF4-FFF2-40B4-BE49-F238E27FC236}">
                <a16:creationId xmlns:a16="http://schemas.microsoft.com/office/drawing/2014/main" id="{B23E6BB5-4F74-B66E-ADF5-7EC15BCF286C}"/>
              </a:ext>
            </a:extLst>
          </p:cNvPr>
          <p:cNvSpPr/>
          <p:nvPr/>
        </p:nvSpPr>
        <p:spPr>
          <a:xfrm>
            <a:off x="1197378" y="2691722"/>
            <a:ext cx="9821487" cy="666680"/>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0" i="0" dirty="0">
              <a:solidFill>
                <a:schemeClr val="bg1"/>
              </a:solidFill>
              <a:effectLst/>
            </a:endParaRPr>
          </a:p>
          <a:p>
            <a:r>
              <a:rPr lang="en-US" b="0" i="0" dirty="0">
                <a:solidFill>
                  <a:schemeClr val="bg1"/>
                </a:solidFill>
                <a:effectLst/>
              </a:rPr>
              <a:t>Depending on the magnitude and duration of the occurrence, extremely cold periods may be deemed cold air outbreaks (CAOs)</a:t>
            </a:r>
          </a:p>
          <a:p>
            <a:pPr algn="ctr"/>
            <a:endParaRPr lang="en-US" dirty="0"/>
          </a:p>
        </p:txBody>
      </p:sp>
      <p:sp>
        <p:nvSpPr>
          <p:cNvPr id="18" name="Rounded Rectangle 17">
            <a:extLst>
              <a:ext uri="{FF2B5EF4-FFF2-40B4-BE49-F238E27FC236}">
                <a16:creationId xmlns:a16="http://schemas.microsoft.com/office/drawing/2014/main" id="{14081FBC-49D3-2052-7FF8-B672584A5A5E}"/>
              </a:ext>
            </a:extLst>
          </p:cNvPr>
          <p:cNvSpPr/>
          <p:nvPr/>
        </p:nvSpPr>
        <p:spPr>
          <a:xfrm>
            <a:off x="1197378" y="3634430"/>
            <a:ext cx="9821487" cy="666681"/>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a:t>
            </a:r>
            <a:r>
              <a:rPr lang="en-US" b="0" i="0" dirty="0">
                <a:solidFill>
                  <a:schemeClr val="bg1"/>
                </a:solidFill>
                <a:effectLst/>
              </a:rPr>
              <a:t>ccurs when a mass of cold air moves southward from the Arctic or subarctic regions into lower latitudes, bringing a sudden and significant drop in temperature.</a:t>
            </a:r>
            <a:endParaRPr lang="en-US" dirty="0">
              <a:solidFill>
                <a:schemeClr val="bg1"/>
              </a:solidFill>
            </a:endParaRPr>
          </a:p>
        </p:txBody>
      </p:sp>
      <p:sp>
        <p:nvSpPr>
          <p:cNvPr id="19" name="Rounded Rectangle 18">
            <a:extLst>
              <a:ext uri="{FF2B5EF4-FFF2-40B4-BE49-F238E27FC236}">
                <a16:creationId xmlns:a16="http://schemas.microsoft.com/office/drawing/2014/main" id="{96F7976D-41DF-848F-33BD-D800DF74D4CD}"/>
              </a:ext>
            </a:extLst>
          </p:cNvPr>
          <p:cNvSpPr/>
          <p:nvPr/>
        </p:nvSpPr>
        <p:spPr>
          <a:xfrm>
            <a:off x="1209500" y="4569218"/>
            <a:ext cx="9797241" cy="666681"/>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bg1"/>
                </a:solidFill>
                <a:effectLst/>
              </a:rPr>
              <a:t>Can lead to extreme weather conditions such as snow, ice storms, and blizzards</a:t>
            </a:r>
            <a:endParaRPr lang="en-US" dirty="0">
              <a:solidFill>
                <a:schemeClr val="bg1"/>
              </a:solidFill>
            </a:endParaRPr>
          </a:p>
        </p:txBody>
      </p:sp>
    </p:spTree>
    <p:extLst>
      <p:ext uri="{BB962C8B-B14F-4D97-AF65-F5344CB8AC3E}">
        <p14:creationId xmlns:p14="http://schemas.microsoft.com/office/powerpoint/2010/main" val="323667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E28AA460-A883-A243-B636-F5246527F21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848793" y="6356350"/>
            <a:ext cx="468837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INTRODUCTION</a:t>
            </a:r>
          </a:p>
        </p:txBody>
      </p:sp>
      <p:sp>
        <p:nvSpPr>
          <p:cNvPr id="16" name="Rounded Rectangle 15">
            <a:extLst>
              <a:ext uri="{FF2B5EF4-FFF2-40B4-BE49-F238E27FC236}">
                <a16:creationId xmlns:a16="http://schemas.microsoft.com/office/drawing/2014/main" id="{8B8DA6EB-BD8F-2A8F-A6DE-5DEDA1862D65}"/>
              </a:ext>
            </a:extLst>
          </p:cNvPr>
          <p:cNvSpPr/>
          <p:nvPr/>
        </p:nvSpPr>
        <p:spPr>
          <a:xfrm>
            <a:off x="1197377" y="1717106"/>
            <a:ext cx="9797242" cy="886945"/>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bg1"/>
                </a:solidFill>
                <a:effectLst/>
              </a:rPr>
              <a:t>During COMBLE at the AMF1 site, there were 23 days of CAO conditions, characterized by an average M value of 3.4 K. CAO conditions refer to thermal instability caused by surface heat fluxes.</a:t>
            </a:r>
            <a:endParaRPr lang="en-US" dirty="0">
              <a:solidFill>
                <a:schemeClr val="bg1"/>
              </a:solidFill>
            </a:endParaRP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B23E6BB5-4F74-B66E-ADF5-7EC15BCF286C}"/>
                  </a:ext>
                </a:extLst>
              </p:cNvPr>
              <p:cNvSpPr/>
              <p:nvPr/>
            </p:nvSpPr>
            <p:spPr>
              <a:xfrm>
                <a:off x="1221374" y="2762320"/>
                <a:ext cx="9773245" cy="766072"/>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M&gt;0, where 𝑀 ≡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ea typeface="Cambria Math" panose="02040503050406030204" pitchFamily="18" charset="0"/>
                          </a:rPr>
                          <m:t>𝜃</m:t>
                        </m:r>
                      </m:e>
                      <m:sub>
                        <m:r>
                          <a:rPr lang="en-US" sz="1800" b="0" i="1" dirty="0" smtClean="0">
                            <a:latin typeface="Cambria Math" panose="02040503050406030204" pitchFamily="18" charset="0"/>
                          </a:rPr>
                          <m:t>𝑠𝑠𝑡</m:t>
                        </m:r>
                      </m:sub>
                    </m:sSub>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𝜃</m:t>
                        </m:r>
                      </m:e>
                      <m:sub>
                        <m:r>
                          <a:rPr lang="en-US" sz="1800" b="0" i="1" dirty="0" smtClean="0">
                            <a:latin typeface="Cambria Math" panose="02040503050406030204" pitchFamily="18" charset="0"/>
                          </a:rPr>
                          <m:t>850 </m:t>
                        </m:r>
                        <m:r>
                          <a:rPr lang="en-US" sz="1800" b="0" i="1" dirty="0" smtClean="0">
                            <a:latin typeface="Cambria Math" panose="02040503050406030204" pitchFamily="18" charset="0"/>
                          </a:rPr>
                          <m:t>h𝑝𝑎</m:t>
                        </m:r>
                      </m:sub>
                    </m:sSub>
                  </m:oMath>
                </a14:m>
                <a:r>
                  <a:rPr lang="en-US" sz="1800" dirty="0"/>
                  <a:t> . SST about 10 km offshore the AMF1 site</a:t>
                </a:r>
                <a:endParaRPr lang="en-US" dirty="0"/>
              </a:p>
            </p:txBody>
          </p:sp>
        </mc:Choice>
        <mc:Fallback xmlns="">
          <p:sp>
            <p:nvSpPr>
              <p:cNvPr id="17" name="Rounded Rectangle 16">
                <a:extLst>
                  <a:ext uri="{FF2B5EF4-FFF2-40B4-BE49-F238E27FC236}">
                    <a16:creationId xmlns:a16="http://schemas.microsoft.com/office/drawing/2014/main" id="{B23E6BB5-4F74-B66E-ADF5-7EC15BCF286C}"/>
                  </a:ext>
                </a:extLst>
              </p:cNvPr>
              <p:cNvSpPr>
                <a:spLocks noRot="1" noChangeAspect="1" noMove="1" noResize="1" noEditPoints="1" noAdjustHandles="1" noChangeArrowheads="1" noChangeShapeType="1" noTextEdit="1"/>
              </p:cNvSpPr>
              <p:nvPr/>
            </p:nvSpPr>
            <p:spPr>
              <a:xfrm>
                <a:off x="1221374" y="2762320"/>
                <a:ext cx="9773245" cy="766072"/>
              </a:xfrm>
              <a:prstGeom prst="roundRect">
                <a:avLst/>
              </a:prstGeom>
              <a:blipFill>
                <a:blip r:embed="rId2"/>
                <a:stretch>
                  <a:fillRect/>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14081FBC-49D3-2052-7FF8-B672584A5A5E}"/>
              </a:ext>
            </a:extLst>
          </p:cNvPr>
          <p:cNvSpPr/>
          <p:nvPr/>
        </p:nvSpPr>
        <p:spPr>
          <a:xfrm>
            <a:off x="1197378" y="3769684"/>
            <a:ext cx="9797241" cy="766072"/>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t>
            </a:r>
            <a:r>
              <a:rPr lang="en-US" sz="1800" dirty="0"/>
              <a:t>urface Wind </a:t>
            </a:r>
            <a:r>
              <a:rPr lang="en-US" dirty="0"/>
              <a:t>S</a:t>
            </a:r>
            <a:r>
              <a:rPr lang="en-US" sz="1800" dirty="0"/>
              <a:t>peed &gt; 10 kts and Surface </a:t>
            </a:r>
            <a:r>
              <a:rPr lang="en-US" dirty="0"/>
              <a:t>W</a:t>
            </a:r>
            <a:r>
              <a:rPr lang="en-US" sz="1800" dirty="0"/>
              <a:t>ind </a:t>
            </a:r>
            <a:r>
              <a:rPr lang="en-US" dirty="0"/>
              <a:t>D</a:t>
            </a:r>
            <a:r>
              <a:rPr lang="en-US" sz="1800" dirty="0"/>
              <a:t>irection between 250 and 30 degrees</a:t>
            </a:r>
          </a:p>
        </p:txBody>
      </p:sp>
      <p:sp>
        <p:nvSpPr>
          <p:cNvPr id="19" name="Rounded Rectangle 18">
            <a:extLst>
              <a:ext uri="{FF2B5EF4-FFF2-40B4-BE49-F238E27FC236}">
                <a16:creationId xmlns:a16="http://schemas.microsoft.com/office/drawing/2014/main" id="{96F7976D-41DF-848F-33BD-D800DF74D4CD}"/>
              </a:ext>
            </a:extLst>
          </p:cNvPr>
          <p:cNvSpPr/>
          <p:nvPr/>
        </p:nvSpPr>
        <p:spPr>
          <a:xfrm>
            <a:off x="1221624" y="4781696"/>
            <a:ext cx="9772996" cy="766072"/>
          </a:xfrm>
          <a:prstGeom prst="roundRect">
            <a:avLst/>
          </a:prstGeom>
          <a:solidFill>
            <a:srgbClr val="007E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Continuity: S</a:t>
            </a:r>
            <a:r>
              <a:rPr lang="en-US" sz="1800" dirty="0"/>
              <a:t>hort gaps (1 </a:t>
            </a:r>
            <a:r>
              <a:rPr lang="en-US" sz="1800" dirty="0" err="1"/>
              <a:t>hr</a:t>
            </a:r>
            <a:r>
              <a:rPr lang="en-US" sz="1800" dirty="0"/>
              <a:t>) are skipped; minimum duration of 1hr</a:t>
            </a:r>
            <a:endParaRPr lang="en-US" dirty="0">
              <a:solidFill>
                <a:schemeClr val="bg1"/>
              </a:solidFill>
            </a:endParaRPr>
          </a:p>
        </p:txBody>
      </p:sp>
      <p:sp>
        <p:nvSpPr>
          <p:cNvPr id="3" name="TextBox 2">
            <a:extLst>
              <a:ext uri="{FF2B5EF4-FFF2-40B4-BE49-F238E27FC236}">
                <a16:creationId xmlns:a16="http://schemas.microsoft.com/office/drawing/2014/main" id="{3080D725-16F7-B067-E2F8-6BB83042B160}"/>
              </a:ext>
            </a:extLst>
          </p:cNvPr>
          <p:cNvSpPr txBox="1"/>
          <p:nvPr/>
        </p:nvSpPr>
        <p:spPr>
          <a:xfrm>
            <a:off x="3274520" y="725557"/>
            <a:ext cx="5262650" cy="707886"/>
          </a:xfrm>
          <a:prstGeom prst="rect">
            <a:avLst/>
          </a:prstGeom>
          <a:noFill/>
        </p:spPr>
        <p:txBody>
          <a:bodyPr wrap="square" rtlCol="0">
            <a:spAutoFit/>
          </a:bodyPr>
          <a:lstStyle/>
          <a:p>
            <a:r>
              <a:rPr lang="en-US" sz="4000" b="1" dirty="0">
                <a:solidFill>
                  <a:srgbClr val="007E89"/>
                </a:solidFill>
              </a:rPr>
              <a:t>WEATHER CONDITION</a:t>
            </a:r>
          </a:p>
        </p:txBody>
      </p:sp>
    </p:spTree>
    <p:extLst>
      <p:ext uri="{BB962C8B-B14F-4D97-AF65-F5344CB8AC3E}">
        <p14:creationId xmlns:p14="http://schemas.microsoft.com/office/powerpoint/2010/main" val="226247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519A8B39-83AC-8530-2869-5C50170AD90E}"/>
              </a:ext>
            </a:extLst>
          </p:cNvPr>
          <p:cNvGraphicFramePr>
            <a:graphicFrameLocks noGrp="1"/>
          </p:cNvGraphicFramePr>
          <p:nvPr>
            <p:ph sz="half" idx="2"/>
            <p:extLst>
              <p:ext uri="{D42A27DB-BD31-4B8C-83A1-F6EECF244321}">
                <p14:modId xmlns:p14="http://schemas.microsoft.com/office/powerpoint/2010/main" val="2059542118"/>
              </p:ext>
            </p:extLst>
          </p:nvPr>
        </p:nvGraphicFramePr>
        <p:xfrm>
          <a:off x="6172200" y="176466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0AAF9659-6491-DE46-B4D9-A38C778ECF59}"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7372"/>
            <a:ext cx="2151268" cy="940126"/>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lumMod val="85000"/>
                  </a:schemeClr>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sp>
        <p:nvSpPr>
          <p:cNvPr id="15" name="TextBox 14">
            <a:extLst>
              <a:ext uri="{FF2B5EF4-FFF2-40B4-BE49-F238E27FC236}">
                <a16:creationId xmlns:a16="http://schemas.microsoft.com/office/drawing/2014/main" id="{565643E2-4E9B-EEAC-D109-F3991C289FBC}"/>
              </a:ext>
            </a:extLst>
          </p:cNvPr>
          <p:cNvSpPr txBox="1"/>
          <p:nvPr/>
        </p:nvSpPr>
        <p:spPr>
          <a:xfrm>
            <a:off x="838200" y="5811798"/>
            <a:ext cx="5181600" cy="261610"/>
          </a:xfrm>
          <a:prstGeom prst="rect">
            <a:avLst/>
          </a:prstGeom>
          <a:noFill/>
        </p:spPr>
        <p:txBody>
          <a:bodyPr wrap="square" rtlCol="0">
            <a:spAutoFit/>
          </a:bodyPr>
          <a:lstStyle/>
          <a:p>
            <a:pPr algn="ctr"/>
            <a:r>
              <a:rPr lang="en-US" sz="1100" dirty="0"/>
              <a:t>https://</a:t>
            </a:r>
            <a:r>
              <a:rPr lang="en-US" sz="1100" dirty="0" err="1"/>
              <a:t>arm.gov</a:t>
            </a:r>
            <a:r>
              <a:rPr lang="en-US" sz="1100" dirty="0"/>
              <a:t>/news/features/post/69614</a:t>
            </a:r>
          </a:p>
        </p:txBody>
      </p:sp>
      <p:pic>
        <p:nvPicPr>
          <p:cNvPr id="16" name="Content Placeholder 15" descr="A picture containing map, nature&#10;&#10;Description automatically generated">
            <a:extLst>
              <a:ext uri="{FF2B5EF4-FFF2-40B4-BE49-F238E27FC236}">
                <a16:creationId xmlns:a16="http://schemas.microsoft.com/office/drawing/2014/main" id="{1AD77574-3525-0806-DD1A-2C98B5DB285C}"/>
              </a:ext>
            </a:extLst>
          </p:cNvPr>
          <p:cNvPicPr>
            <a:picLocks noGrp="1" noChangeAspect="1"/>
          </p:cNvPicPr>
          <p:nvPr>
            <p:ph sz="half" idx="1"/>
          </p:nvPr>
        </p:nvPicPr>
        <p:blipFill>
          <a:blip r:embed="rId8"/>
          <a:stretch>
            <a:fillRect/>
          </a:stretch>
        </p:blipFill>
        <p:spPr>
          <a:xfrm>
            <a:off x="944216" y="1825625"/>
            <a:ext cx="4750905" cy="3994387"/>
          </a:xfrm>
        </p:spPr>
      </p:pic>
    </p:spTree>
    <p:extLst>
      <p:ext uri="{BB962C8B-B14F-4D97-AF65-F5344CB8AC3E}">
        <p14:creationId xmlns:p14="http://schemas.microsoft.com/office/powerpoint/2010/main" val="115235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06B3C69D-2C93-1849-882D-9B54405F1103}"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796937" y="6356350"/>
            <a:ext cx="4641669"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819448"/>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graphicFrame>
        <p:nvGraphicFramePr>
          <p:cNvPr id="9" name="Table 8">
            <a:extLst>
              <a:ext uri="{FF2B5EF4-FFF2-40B4-BE49-F238E27FC236}">
                <a16:creationId xmlns:a16="http://schemas.microsoft.com/office/drawing/2014/main" id="{FB822794-CA4E-F70C-84B8-BC4BA70FCC83}"/>
              </a:ext>
            </a:extLst>
          </p:cNvPr>
          <p:cNvGraphicFramePr>
            <a:graphicFrameLocks noGrp="1"/>
          </p:cNvGraphicFramePr>
          <p:nvPr>
            <p:extLst>
              <p:ext uri="{D42A27DB-BD31-4B8C-83A1-F6EECF244321}">
                <p14:modId xmlns:p14="http://schemas.microsoft.com/office/powerpoint/2010/main" val="1598135774"/>
              </p:ext>
            </p:extLst>
          </p:nvPr>
        </p:nvGraphicFramePr>
        <p:xfrm>
          <a:off x="1450848" y="1889760"/>
          <a:ext cx="9034272" cy="3399286"/>
        </p:xfrm>
        <a:graphic>
          <a:graphicData uri="http://schemas.openxmlformats.org/drawingml/2006/table">
            <a:tbl>
              <a:tblPr firstRow="1" bandRow="1">
                <a:tableStyleId>{93296810-A885-4BE3-A3E7-6D5BEEA58F35}</a:tableStyleId>
              </a:tblPr>
              <a:tblGrid>
                <a:gridCol w="4517482">
                  <a:extLst>
                    <a:ext uri="{9D8B030D-6E8A-4147-A177-3AD203B41FA5}">
                      <a16:colId xmlns:a16="http://schemas.microsoft.com/office/drawing/2014/main" val="4008838045"/>
                    </a:ext>
                  </a:extLst>
                </a:gridCol>
                <a:gridCol w="4516790">
                  <a:extLst>
                    <a:ext uri="{9D8B030D-6E8A-4147-A177-3AD203B41FA5}">
                      <a16:colId xmlns:a16="http://schemas.microsoft.com/office/drawing/2014/main" val="1759917669"/>
                    </a:ext>
                  </a:extLst>
                </a:gridCol>
              </a:tblGrid>
              <a:tr h="646176">
                <a:tc>
                  <a:txBody>
                    <a:bodyPr/>
                    <a:lstStyle/>
                    <a:p>
                      <a:pPr algn="ctr"/>
                      <a:r>
                        <a:rPr lang="en-US" sz="2400" dirty="0">
                          <a:solidFill>
                            <a:schemeClr val="tx1"/>
                          </a:solidFill>
                        </a:rPr>
                        <a:t>DATA SOURCE</a:t>
                      </a:r>
                    </a:p>
                  </a:txBody>
                  <a:tcPr/>
                </a:tc>
                <a:tc>
                  <a:txBody>
                    <a:bodyPr/>
                    <a:lstStyle/>
                    <a:p>
                      <a:pPr algn="ctr"/>
                      <a:r>
                        <a:rPr lang="en-US" sz="2400" dirty="0">
                          <a:solidFill>
                            <a:schemeClr val="tx1"/>
                          </a:solidFill>
                        </a:rPr>
                        <a:t>TIME RESOLUTION</a:t>
                      </a:r>
                    </a:p>
                  </a:txBody>
                  <a:tcPr/>
                </a:tc>
                <a:extLst>
                  <a:ext uri="{0D108BD9-81ED-4DB2-BD59-A6C34878D82A}">
                    <a16:rowId xmlns:a16="http://schemas.microsoft.com/office/drawing/2014/main" val="764902449"/>
                  </a:ext>
                </a:extLst>
              </a:tr>
              <a:tr h="1376555">
                <a:tc>
                  <a:txBody>
                    <a:bodyPr/>
                    <a:lstStyle/>
                    <a:p>
                      <a:r>
                        <a:rPr lang="en-US" sz="1800" b="0" dirty="0">
                          <a:effectLst/>
                        </a:rPr>
                        <a:t>Interpolated Sonde (INTERPOLATEDSONDEARM Mobile Facility (ANX) </a:t>
                      </a:r>
                      <a:r>
                        <a:rPr lang="en-US" sz="1800" b="0" dirty="0" err="1">
                          <a:effectLst/>
                        </a:rPr>
                        <a:t>Andenes</a:t>
                      </a:r>
                      <a:r>
                        <a:rPr lang="en-US" sz="1800" b="0" dirty="0">
                          <a:effectLst/>
                        </a:rPr>
                        <a:t>, Norway; AMF1 (main site for COMBLE) </a:t>
                      </a:r>
                      <a:endParaRPr lang="en-US" dirty="0"/>
                    </a:p>
                  </a:txBody>
                  <a:tcPr/>
                </a:tc>
                <a:tc>
                  <a:txBody>
                    <a:bodyPr/>
                    <a:lstStyle/>
                    <a:p>
                      <a:pPr algn="ctr"/>
                      <a:r>
                        <a:rPr lang="en-US" sz="2800" dirty="0"/>
                        <a:t>30 seconds</a:t>
                      </a:r>
                    </a:p>
                  </a:txBody>
                  <a:tcPr/>
                </a:tc>
                <a:extLst>
                  <a:ext uri="{0D108BD9-81ED-4DB2-BD59-A6C34878D82A}">
                    <a16:rowId xmlns:a16="http://schemas.microsoft.com/office/drawing/2014/main" val="3533482377"/>
                  </a:ext>
                </a:extLst>
              </a:tr>
              <a:tr h="1376555">
                <a:tc>
                  <a:txBody>
                    <a:bodyPr/>
                    <a:lstStyle/>
                    <a:p>
                      <a:r>
                        <a:rPr lang="en-US" sz="1800" b="0" dirty="0">
                          <a:solidFill>
                            <a:srgbClr val="000000"/>
                          </a:solidFill>
                          <a:effectLst/>
                        </a:rPr>
                        <a:t>Eddy Correlation Flux Measurement System (30ECOR). </a:t>
                      </a:r>
                      <a:r>
                        <a:rPr lang="en-US" sz="1800" b="0" dirty="0">
                          <a:effectLst/>
                        </a:rPr>
                        <a:t> ARM Mobile Facility (ANX) </a:t>
                      </a:r>
                      <a:r>
                        <a:rPr lang="en-US" sz="1800" b="0" dirty="0" err="1">
                          <a:effectLst/>
                        </a:rPr>
                        <a:t>Andenes</a:t>
                      </a:r>
                      <a:r>
                        <a:rPr lang="en-US" sz="1800" b="0" dirty="0">
                          <a:effectLst/>
                        </a:rPr>
                        <a:t>, Norway; AMF1 (main site for COMBLE) </a:t>
                      </a:r>
                      <a:endParaRPr lang="en-US" dirty="0"/>
                    </a:p>
                  </a:txBody>
                  <a:tcPr/>
                </a:tc>
                <a:tc>
                  <a:txBody>
                    <a:bodyPr/>
                    <a:lstStyle/>
                    <a:p>
                      <a:pPr algn="ctr"/>
                      <a:r>
                        <a:rPr lang="en-US" sz="2800" dirty="0"/>
                        <a:t>30 minutes</a:t>
                      </a:r>
                    </a:p>
                  </a:txBody>
                  <a:tcPr/>
                </a:tc>
                <a:extLst>
                  <a:ext uri="{0D108BD9-81ED-4DB2-BD59-A6C34878D82A}">
                    <a16:rowId xmlns:a16="http://schemas.microsoft.com/office/drawing/2014/main" val="1671448830"/>
                  </a:ext>
                </a:extLst>
              </a:tr>
            </a:tbl>
          </a:graphicData>
        </a:graphic>
      </p:graphicFrame>
    </p:spTree>
    <p:extLst>
      <p:ext uri="{BB962C8B-B14F-4D97-AF65-F5344CB8AC3E}">
        <p14:creationId xmlns:p14="http://schemas.microsoft.com/office/powerpoint/2010/main" val="3667670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47B2C169-68E8-534F-8B40-2369C8536E9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518263" y="6356350"/>
            <a:ext cx="463513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graphicFrame>
        <p:nvGraphicFramePr>
          <p:cNvPr id="16" name="Diagram 15">
            <a:extLst>
              <a:ext uri="{FF2B5EF4-FFF2-40B4-BE49-F238E27FC236}">
                <a16:creationId xmlns:a16="http://schemas.microsoft.com/office/drawing/2014/main" id="{8FCFFA50-BC94-D3E3-A0A1-36A2F7619972}"/>
              </a:ext>
            </a:extLst>
          </p:cNvPr>
          <p:cNvGraphicFramePr/>
          <p:nvPr>
            <p:extLst>
              <p:ext uri="{D42A27DB-BD31-4B8C-83A1-F6EECF244321}">
                <p14:modId xmlns:p14="http://schemas.microsoft.com/office/powerpoint/2010/main" val="17822762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4DB48FB2-2075-8693-F3E0-774AA692C667}"/>
                  </a:ext>
                </a:extLst>
              </p14:cNvPr>
              <p14:cNvContentPartPr/>
              <p14:nvPr/>
            </p14:nvContentPartPr>
            <p14:xfrm>
              <a:off x="3663376" y="1134720"/>
              <a:ext cx="360" cy="360"/>
            </p14:xfrm>
          </p:contentPart>
        </mc:Choice>
        <mc:Fallback>
          <p:pic>
            <p:nvPicPr>
              <p:cNvPr id="2" name="Ink 1">
                <a:extLst>
                  <a:ext uri="{FF2B5EF4-FFF2-40B4-BE49-F238E27FC236}">
                    <a16:creationId xmlns:a16="http://schemas.microsoft.com/office/drawing/2014/main" id="{4DB48FB2-2075-8693-F3E0-774AA692C667}"/>
                  </a:ext>
                </a:extLst>
              </p:cNvPr>
              <p:cNvPicPr/>
              <p:nvPr/>
            </p:nvPicPr>
            <p:blipFill>
              <a:blip r:embed="rId9"/>
              <a:stretch>
                <a:fillRect/>
              </a:stretch>
            </p:blipFill>
            <p:spPr>
              <a:xfrm>
                <a:off x="3600736" y="107208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680296B3-EB78-2C0B-7262-6FF2CA08AB52}"/>
                  </a:ext>
                </a:extLst>
              </p14:cNvPr>
              <p14:cNvContentPartPr/>
              <p14:nvPr/>
            </p14:nvContentPartPr>
            <p14:xfrm>
              <a:off x="3639256" y="2727720"/>
              <a:ext cx="360" cy="360"/>
            </p14:xfrm>
          </p:contentPart>
        </mc:Choice>
        <mc:Fallback>
          <p:pic>
            <p:nvPicPr>
              <p:cNvPr id="3" name="Ink 2">
                <a:extLst>
                  <a:ext uri="{FF2B5EF4-FFF2-40B4-BE49-F238E27FC236}">
                    <a16:creationId xmlns:a16="http://schemas.microsoft.com/office/drawing/2014/main" id="{680296B3-EB78-2C0B-7262-6FF2CA08AB52}"/>
                  </a:ext>
                </a:extLst>
              </p:cNvPr>
              <p:cNvPicPr/>
              <p:nvPr/>
            </p:nvPicPr>
            <p:blipFill>
              <a:blip r:embed="rId9"/>
              <a:stretch>
                <a:fillRect/>
              </a:stretch>
            </p:blipFill>
            <p:spPr>
              <a:xfrm>
                <a:off x="3576256" y="266472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2E9A80FD-0174-E190-7838-E5B4358C4B9D}"/>
                  </a:ext>
                </a:extLst>
              </p14:cNvPr>
              <p14:cNvContentPartPr/>
              <p14:nvPr/>
            </p14:nvContentPartPr>
            <p14:xfrm>
              <a:off x="3636376" y="4459680"/>
              <a:ext cx="360" cy="360"/>
            </p14:xfrm>
          </p:contentPart>
        </mc:Choice>
        <mc:Fallback>
          <p:pic>
            <p:nvPicPr>
              <p:cNvPr id="8" name="Ink 7">
                <a:extLst>
                  <a:ext uri="{FF2B5EF4-FFF2-40B4-BE49-F238E27FC236}">
                    <a16:creationId xmlns:a16="http://schemas.microsoft.com/office/drawing/2014/main" id="{2E9A80FD-0174-E190-7838-E5B4358C4B9D}"/>
                  </a:ext>
                </a:extLst>
              </p:cNvPr>
              <p:cNvPicPr/>
              <p:nvPr/>
            </p:nvPicPr>
            <p:blipFill>
              <a:blip r:embed="rId9"/>
              <a:stretch>
                <a:fillRect/>
              </a:stretch>
            </p:blipFill>
            <p:spPr>
              <a:xfrm>
                <a:off x="3573376" y="4396680"/>
                <a:ext cx="126000" cy="126000"/>
              </a:xfrm>
              <a:prstGeom prst="rect">
                <a:avLst/>
              </a:prstGeom>
            </p:spPr>
          </p:pic>
        </mc:Fallback>
      </mc:AlternateContent>
    </p:spTree>
    <p:extLst>
      <p:ext uri="{BB962C8B-B14F-4D97-AF65-F5344CB8AC3E}">
        <p14:creationId xmlns:p14="http://schemas.microsoft.com/office/powerpoint/2010/main" val="42114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47B2C169-68E8-534F-8B40-2369C8536E9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518263" y="6356350"/>
            <a:ext cx="463513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3" name="Picture 2" descr="A screenshot of a computer&#10;&#10;Description automatically generated">
            <a:extLst>
              <a:ext uri="{FF2B5EF4-FFF2-40B4-BE49-F238E27FC236}">
                <a16:creationId xmlns:a16="http://schemas.microsoft.com/office/drawing/2014/main" id="{95790BD8-43AC-2B41-45F1-FE60BA4C9C6E}"/>
              </a:ext>
            </a:extLst>
          </p:cNvPr>
          <p:cNvPicPr>
            <a:picLocks noChangeAspect="1"/>
          </p:cNvPicPr>
          <p:nvPr/>
        </p:nvPicPr>
        <p:blipFill>
          <a:blip r:embed="rId3"/>
          <a:stretch>
            <a:fillRect/>
          </a:stretch>
        </p:blipFill>
        <p:spPr>
          <a:xfrm>
            <a:off x="2446743" y="467614"/>
            <a:ext cx="7298514" cy="5888736"/>
          </a:xfrm>
          <a:prstGeom prst="rect">
            <a:avLst/>
          </a:prstGeom>
        </p:spPr>
      </p:pic>
    </p:spTree>
    <p:extLst>
      <p:ext uri="{BB962C8B-B14F-4D97-AF65-F5344CB8AC3E}">
        <p14:creationId xmlns:p14="http://schemas.microsoft.com/office/powerpoint/2010/main" val="175203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5934AE-8A54-1479-909D-CCB71F960D25}"/>
              </a:ext>
            </a:extLst>
          </p:cNvPr>
          <p:cNvSpPr>
            <a:spLocks noGrp="1"/>
          </p:cNvSpPr>
          <p:nvPr>
            <p:ph type="dt" sz="half" idx="10"/>
          </p:nvPr>
        </p:nvSpPr>
        <p:spPr/>
        <p:txBody>
          <a:bodyPr/>
          <a:lstStyle/>
          <a:p>
            <a:fld id="{47B2C169-68E8-534F-8B40-2369C8536E95}" type="datetime2">
              <a:rPr lang="en-US" smtClean="0"/>
              <a:t>Wednesday, November 29, 2023</a:t>
            </a:fld>
            <a:endParaRPr lang="en-US" dirty="0"/>
          </a:p>
        </p:txBody>
      </p:sp>
      <p:sp>
        <p:nvSpPr>
          <p:cNvPr id="5" name="Footer Placeholder 4">
            <a:extLst>
              <a:ext uri="{FF2B5EF4-FFF2-40B4-BE49-F238E27FC236}">
                <a16:creationId xmlns:a16="http://schemas.microsoft.com/office/drawing/2014/main" id="{3C5C6DE9-24D2-DC59-FB8D-683DB603A0C7}"/>
              </a:ext>
            </a:extLst>
          </p:cNvPr>
          <p:cNvSpPr>
            <a:spLocks noGrp="1"/>
          </p:cNvSpPr>
          <p:nvPr>
            <p:ph type="ftr" sz="quarter" idx="11"/>
          </p:nvPr>
        </p:nvSpPr>
        <p:spPr>
          <a:xfrm>
            <a:off x="3518263" y="6356350"/>
            <a:ext cx="4635137" cy="365125"/>
          </a:xfrm>
        </p:spPr>
        <p:txBody>
          <a:bodyPr/>
          <a:lstStyle/>
          <a:p>
            <a:r>
              <a:rPr lang="en-US" dirty="0"/>
              <a:t>Marine Cold Air Outbreak, Convective Cell Tracking and Life Cycle Study</a:t>
            </a:r>
          </a:p>
        </p:txBody>
      </p:sp>
      <p:sp>
        <p:nvSpPr>
          <p:cNvPr id="6" name="Slide Number Placeholder 5">
            <a:extLst>
              <a:ext uri="{FF2B5EF4-FFF2-40B4-BE49-F238E27FC236}">
                <a16:creationId xmlns:a16="http://schemas.microsoft.com/office/drawing/2014/main" id="{D32B44C0-EC8F-419F-CDE7-3C4276A20F78}"/>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
        <p:nvSpPr>
          <p:cNvPr id="7" name="Rectangle 6">
            <a:extLst>
              <a:ext uri="{FF2B5EF4-FFF2-40B4-BE49-F238E27FC236}">
                <a16:creationId xmlns:a16="http://schemas.microsoft.com/office/drawing/2014/main" id="{E8E47154-E67C-3048-5B69-7CC9346F142C}"/>
              </a:ext>
            </a:extLst>
          </p:cNvPr>
          <p:cNvSpPr/>
          <p:nvPr/>
        </p:nvSpPr>
        <p:spPr>
          <a:xfrm>
            <a:off x="3319372" y="-1338"/>
            <a:ext cx="2151268"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OBJECTIVES</a:t>
            </a:r>
          </a:p>
        </p:txBody>
      </p:sp>
      <p:sp>
        <p:nvSpPr>
          <p:cNvPr id="10" name="Rectangle 9">
            <a:extLst>
              <a:ext uri="{FF2B5EF4-FFF2-40B4-BE49-F238E27FC236}">
                <a16:creationId xmlns:a16="http://schemas.microsoft.com/office/drawing/2014/main" id="{1475ED9A-5948-7A03-16B7-83A03867BB6F}"/>
              </a:ext>
            </a:extLst>
          </p:cNvPr>
          <p:cNvSpPr/>
          <p:nvPr/>
        </p:nvSpPr>
        <p:spPr>
          <a:xfrm>
            <a:off x="5515493" y="-842"/>
            <a:ext cx="2151268" cy="208119"/>
          </a:xfrm>
          <a:prstGeom prst="rect">
            <a:avLst/>
          </a:prstGeom>
          <a:solidFill>
            <a:srgbClr val="007E8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chemeClr val="bg1">
                      <a:lumMod val="85000"/>
                    </a:schemeClr>
                  </a:solidFill>
                </a:ln>
                <a:solidFill>
                  <a:schemeClr val="bg1"/>
                </a:solidFill>
              </a:rPr>
              <a:t>DATA AND METHOD</a:t>
            </a:r>
          </a:p>
        </p:txBody>
      </p:sp>
      <p:sp>
        <p:nvSpPr>
          <p:cNvPr id="11" name="Rectangle 10">
            <a:extLst>
              <a:ext uri="{FF2B5EF4-FFF2-40B4-BE49-F238E27FC236}">
                <a16:creationId xmlns:a16="http://schemas.microsoft.com/office/drawing/2014/main" id="{FBF1D30A-5944-45A1-A57B-E5AD2A112323}"/>
              </a:ext>
            </a:extLst>
          </p:cNvPr>
          <p:cNvSpPr/>
          <p:nvPr/>
        </p:nvSpPr>
        <p:spPr>
          <a:xfrm>
            <a:off x="7711613" y="7372"/>
            <a:ext cx="1874348" cy="200747"/>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RESULT</a:t>
            </a:r>
          </a:p>
        </p:txBody>
      </p:sp>
      <p:sp>
        <p:nvSpPr>
          <p:cNvPr id="12" name="Rectangle 11">
            <a:extLst>
              <a:ext uri="{FF2B5EF4-FFF2-40B4-BE49-F238E27FC236}">
                <a16:creationId xmlns:a16="http://schemas.microsoft.com/office/drawing/2014/main" id="{0B865340-0341-29EC-17A8-18593AAACE93}"/>
              </a:ext>
            </a:extLst>
          </p:cNvPr>
          <p:cNvSpPr/>
          <p:nvPr/>
        </p:nvSpPr>
        <p:spPr>
          <a:xfrm>
            <a:off x="9617825" y="7372"/>
            <a:ext cx="1735975" cy="20074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NEXT STEP</a:t>
            </a:r>
          </a:p>
        </p:txBody>
      </p:sp>
      <p:sp>
        <p:nvSpPr>
          <p:cNvPr id="13" name="Rectangle 12">
            <a:extLst>
              <a:ext uri="{FF2B5EF4-FFF2-40B4-BE49-F238E27FC236}">
                <a16:creationId xmlns:a16="http://schemas.microsoft.com/office/drawing/2014/main" id="{AA9A6044-85E2-0589-B24A-26270E17CE05}"/>
              </a:ext>
            </a:extLst>
          </p:cNvPr>
          <p:cNvSpPr/>
          <p:nvPr/>
        </p:nvSpPr>
        <p:spPr>
          <a:xfrm>
            <a:off x="741909" y="-1"/>
            <a:ext cx="2532611" cy="20811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85000"/>
                  </a:schemeClr>
                </a:solidFill>
              </a:rPr>
              <a:t>INTRODUCTION</a:t>
            </a:r>
          </a:p>
        </p:txBody>
      </p:sp>
      <p:pic>
        <p:nvPicPr>
          <p:cNvPr id="14" name="Picture 13" descr="A screenshot of a computer&#10;&#10;Description automatically generated">
            <a:extLst>
              <a:ext uri="{FF2B5EF4-FFF2-40B4-BE49-F238E27FC236}">
                <a16:creationId xmlns:a16="http://schemas.microsoft.com/office/drawing/2014/main" id="{2543B1B8-37CC-EA8A-2D7A-34F8DD084DD4}"/>
              </a:ext>
            </a:extLst>
          </p:cNvPr>
          <p:cNvPicPr>
            <a:picLocks noChangeAspect="1"/>
          </p:cNvPicPr>
          <p:nvPr/>
        </p:nvPicPr>
        <p:blipFill>
          <a:blip r:embed="rId2"/>
          <a:stretch>
            <a:fillRect/>
          </a:stretch>
        </p:blipFill>
        <p:spPr>
          <a:xfrm>
            <a:off x="2718816" y="678400"/>
            <a:ext cx="6754368" cy="5205984"/>
          </a:xfrm>
          <a:prstGeom prst="rect">
            <a:avLst/>
          </a:prstGeom>
        </p:spPr>
      </p:pic>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A1372FDC-CEC1-C960-B803-4F1A3B1F8009}"/>
                  </a:ext>
                </a:extLst>
              </p14:cNvPr>
              <p14:cNvContentPartPr/>
              <p14:nvPr/>
            </p14:nvContentPartPr>
            <p14:xfrm>
              <a:off x="2132444" y="499063"/>
              <a:ext cx="7668000" cy="5107680"/>
            </p14:xfrm>
          </p:contentPart>
        </mc:Choice>
        <mc:Fallback>
          <p:pic>
            <p:nvPicPr>
              <p:cNvPr id="20" name="Ink 19">
                <a:extLst>
                  <a:ext uri="{FF2B5EF4-FFF2-40B4-BE49-F238E27FC236}">
                    <a16:creationId xmlns:a16="http://schemas.microsoft.com/office/drawing/2014/main" id="{A1372FDC-CEC1-C960-B803-4F1A3B1F8009}"/>
                  </a:ext>
                </a:extLst>
              </p:cNvPr>
              <p:cNvPicPr/>
              <p:nvPr/>
            </p:nvPicPr>
            <p:blipFill>
              <a:blip r:embed="rId4"/>
              <a:stretch>
                <a:fillRect/>
              </a:stretch>
            </p:blipFill>
            <p:spPr>
              <a:xfrm>
                <a:off x="2069444" y="436423"/>
                <a:ext cx="7793640" cy="5233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B506C661-E171-B38B-B900-A89783203340}"/>
                  </a:ext>
                </a:extLst>
              </p14:cNvPr>
              <p14:cNvContentPartPr/>
              <p14:nvPr/>
            </p14:nvContentPartPr>
            <p14:xfrm>
              <a:off x="1762364" y="737023"/>
              <a:ext cx="8613720" cy="4905360"/>
            </p14:xfrm>
          </p:contentPart>
        </mc:Choice>
        <mc:Fallback>
          <p:pic>
            <p:nvPicPr>
              <p:cNvPr id="21" name="Ink 20">
                <a:extLst>
                  <a:ext uri="{FF2B5EF4-FFF2-40B4-BE49-F238E27FC236}">
                    <a16:creationId xmlns:a16="http://schemas.microsoft.com/office/drawing/2014/main" id="{B506C661-E171-B38B-B900-A89783203340}"/>
                  </a:ext>
                </a:extLst>
              </p:cNvPr>
              <p:cNvPicPr/>
              <p:nvPr/>
            </p:nvPicPr>
            <p:blipFill>
              <a:blip r:embed="rId6"/>
              <a:stretch>
                <a:fillRect/>
              </a:stretch>
            </p:blipFill>
            <p:spPr>
              <a:xfrm>
                <a:off x="1699724" y="674383"/>
                <a:ext cx="8739360" cy="5031000"/>
              </a:xfrm>
              <a:prstGeom prst="rect">
                <a:avLst/>
              </a:prstGeom>
            </p:spPr>
          </p:pic>
        </mc:Fallback>
      </mc:AlternateContent>
    </p:spTree>
    <p:extLst>
      <p:ext uri="{BB962C8B-B14F-4D97-AF65-F5344CB8AC3E}">
        <p14:creationId xmlns:p14="http://schemas.microsoft.com/office/powerpoint/2010/main" val="881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2B45E2D-EE5B-40BD-B8EB-1CD549F414A7}">
  <ds:schemaRefs>
    <ds:schemaRef ds:uri="http://schemas.microsoft.com/sharepoint/v3/contenttype/forms"/>
  </ds:schemaRefs>
</ds:datastoreItem>
</file>

<file path=customXml/itemProps2.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{4AF8D8EA-91FD-1644-826E-DFBFD062FF54}tf10001073</Template>
  <TotalTime>26351</TotalTime>
  <Words>3654</Words>
  <Application>Microsoft Macintosh PowerPoint</Application>
  <PresentationFormat>Widescreen</PresentationFormat>
  <Paragraphs>335</Paragraphs>
  <Slides>23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AvenirNext LT Pro Medium</vt:lpstr>
      <vt:lpstr>Calibri</vt:lpstr>
      <vt:lpstr>Calibri Light</vt:lpstr>
      <vt:lpstr>Cambria Math</vt:lpstr>
      <vt:lpstr>Lato</vt:lpstr>
      <vt:lpstr>Söhne</vt:lpstr>
      <vt:lpstr>Wingdings</vt:lpstr>
      <vt:lpstr>Office Theme</vt:lpstr>
      <vt:lpstr>EVOLUTION OF CONVECTIVE CELLS IN THE MARINE BOUNDARY LAYER : OBSERVATION VRS CLASS MODEL(MARCH 13TH CASE)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PATTERNS OF SUBMESOSCALE SURFACE SALINITY VARIABILITY </dc:title>
  <dc:creator>Thomas Kyeimiah</dc:creator>
  <cp:lastModifiedBy>Nathaniel Abrokwah Oteng</cp:lastModifiedBy>
  <cp:revision>33</cp:revision>
  <dcterms:created xsi:type="dcterms:W3CDTF">2023-04-06T02:28:55Z</dcterms:created>
  <dcterms:modified xsi:type="dcterms:W3CDTF">2023-11-30T14:01:04Z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